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1"/>
  </p:notesMasterIdLst>
  <p:sldIdLst>
    <p:sldId id="258" r:id="rId2"/>
    <p:sldId id="259" r:id="rId3"/>
    <p:sldId id="260" r:id="rId4"/>
    <p:sldId id="261" r:id="rId5"/>
    <p:sldId id="310" r:id="rId6"/>
    <p:sldId id="262" r:id="rId7"/>
    <p:sldId id="263" r:id="rId8"/>
    <p:sldId id="264" r:id="rId9"/>
    <p:sldId id="265" r:id="rId10"/>
    <p:sldId id="266" r:id="rId11"/>
    <p:sldId id="267" r:id="rId12"/>
    <p:sldId id="268" r:id="rId13"/>
    <p:sldId id="269" r:id="rId14"/>
    <p:sldId id="270" r:id="rId15"/>
    <p:sldId id="271" r:id="rId16"/>
    <p:sldId id="279" r:id="rId17"/>
    <p:sldId id="272" r:id="rId18"/>
    <p:sldId id="273" r:id="rId19"/>
    <p:sldId id="274" r:id="rId20"/>
    <p:sldId id="275" r:id="rId21"/>
    <p:sldId id="276" r:id="rId22"/>
    <p:sldId id="277" r:id="rId23"/>
    <p:sldId id="278" r:id="rId24"/>
    <p:sldId id="280" r:id="rId25"/>
    <p:sldId id="281" r:id="rId26"/>
    <p:sldId id="282" r:id="rId27"/>
    <p:sldId id="284" r:id="rId28"/>
    <p:sldId id="285" r:id="rId29"/>
    <p:sldId id="286" r:id="rId30"/>
    <p:sldId id="287" r:id="rId31"/>
    <p:sldId id="288"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8" r:id="rId49"/>
    <p:sldId id="309" r:id="rId5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77288"/>
    <a:srgbClr val="4A768F"/>
    <a:srgbClr val="3B5A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88632" autoAdjust="0"/>
  </p:normalViewPr>
  <p:slideViewPr>
    <p:cSldViewPr snapToGrid="0">
      <p:cViewPr varScale="1">
        <p:scale>
          <a:sx n="85" d="100"/>
          <a:sy n="85" d="100"/>
        </p:scale>
        <p:origin x="514" y="58"/>
      </p:cViewPr>
      <p:guideLst>
        <p:guide orient="horz" pos="2160"/>
        <p:guide pos="3840"/>
      </p:guideLst>
    </p:cSldViewPr>
  </p:slideViewPr>
  <p:outlineViewPr>
    <p:cViewPr>
      <p:scale>
        <a:sx n="33" d="100"/>
        <a:sy n="33" d="100"/>
      </p:scale>
      <p:origin x="0" y="-490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940A09-3123-44FD-BDCA-E083663898E9}" type="datetimeFigureOut">
              <a:rPr lang="tr-TR" smtClean="0"/>
              <a:t>9.06.2023</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2370-C204-49FB-BD9E-318B9EA9CF43}" type="slidenum">
              <a:rPr lang="tr-TR" smtClean="0"/>
              <a:t>‹#›</a:t>
            </a:fld>
            <a:endParaRPr lang="tr-TR"/>
          </a:p>
        </p:txBody>
      </p:sp>
    </p:spTree>
    <p:extLst>
      <p:ext uri="{BB962C8B-B14F-4D97-AF65-F5344CB8AC3E}">
        <p14:creationId xmlns:p14="http://schemas.microsoft.com/office/powerpoint/2010/main" val="1186532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7</a:t>
            </a:fld>
            <a:endParaRPr lang="tr-TR"/>
          </a:p>
        </p:txBody>
      </p:sp>
    </p:spTree>
    <p:extLst>
      <p:ext uri="{BB962C8B-B14F-4D97-AF65-F5344CB8AC3E}">
        <p14:creationId xmlns:p14="http://schemas.microsoft.com/office/powerpoint/2010/main" val="2639780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8</a:t>
            </a:fld>
            <a:endParaRPr lang="tr-TR"/>
          </a:p>
        </p:txBody>
      </p:sp>
    </p:spTree>
    <p:extLst>
      <p:ext uri="{BB962C8B-B14F-4D97-AF65-F5344CB8AC3E}">
        <p14:creationId xmlns:p14="http://schemas.microsoft.com/office/powerpoint/2010/main" val="1828331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9</a:t>
            </a:fld>
            <a:endParaRPr lang="tr-TR"/>
          </a:p>
        </p:txBody>
      </p:sp>
    </p:spTree>
    <p:extLst>
      <p:ext uri="{BB962C8B-B14F-4D97-AF65-F5344CB8AC3E}">
        <p14:creationId xmlns:p14="http://schemas.microsoft.com/office/powerpoint/2010/main" val="4076503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10</a:t>
            </a:fld>
            <a:endParaRPr lang="tr-TR"/>
          </a:p>
        </p:txBody>
      </p:sp>
    </p:spTree>
    <p:extLst>
      <p:ext uri="{BB962C8B-B14F-4D97-AF65-F5344CB8AC3E}">
        <p14:creationId xmlns:p14="http://schemas.microsoft.com/office/powerpoint/2010/main" val="23147680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11</a:t>
            </a:fld>
            <a:endParaRPr lang="tr-TR"/>
          </a:p>
        </p:txBody>
      </p:sp>
    </p:spTree>
    <p:extLst>
      <p:ext uri="{BB962C8B-B14F-4D97-AF65-F5344CB8AC3E}">
        <p14:creationId xmlns:p14="http://schemas.microsoft.com/office/powerpoint/2010/main" val="298268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12</a:t>
            </a:fld>
            <a:endParaRPr lang="tr-TR"/>
          </a:p>
        </p:txBody>
      </p:sp>
    </p:spTree>
    <p:extLst>
      <p:ext uri="{BB962C8B-B14F-4D97-AF65-F5344CB8AC3E}">
        <p14:creationId xmlns:p14="http://schemas.microsoft.com/office/powerpoint/2010/main" val="459088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algn="just"/>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13</a:t>
            </a:fld>
            <a:endParaRPr lang="tr-TR"/>
          </a:p>
        </p:txBody>
      </p:sp>
    </p:spTree>
    <p:extLst>
      <p:ext uri="{BB962C8B-B14F-4D97-AF65-F5344CB8AC3E}">
        <p14:creationId xmlns:p14="http://schemas.microsoft.com/office/powerpoint/2010/main" val="3980535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lvl="0" algn="just"/>
            <a:endParaRPr lang="tr-TR" sz="1200" kern="1200" dirty="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C2B02370-C204-49FB-BD9E-318B9EA9CF43}" type="slidenum">
              <a:rPr lang="tr-TR" smtClean="0"/>
              <a:t>14</a:t>
            </a:fld>
            <a:endParaRPr lang="tr-TR"/>
          </a:p>
        </p:txBody>
      </p:sp>
    </p:spTree>
    <p:extLst>
      <p:ext uri="{BB962C8B-B14F-4D97-AF65-F5344CB8AC3E}">
        <p14:creationId xmlns:p14="http://schemas.microsoft.com/office/powerpoint/2010/main" val="9593533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15</a:t>
            </a:fld>
            <a:endParaRPr lang="tr-TR"/>
          </a:p>
        </p:txBody>
      </p:sp>
    </p:spTree>
    <p:extLst>
      <p:ext uri="{BB962C8B-B14F-4D97-AF65-F5344CB8AC3E}">
        <p14:creationId xmlns:p14="http://schemas.microsoft.com/office/powerpoint/2010/main" val="4171156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algn="just"/>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16</a:t>
            </a:fld>
            <a:endParaRPr lang="tr-TR"/>
          </a:p>
        </p:txBody>
      </p:sp>
    </p:spTree>
    <p:extLst>
      <p:ext uri="{BB962C8B-B14F-4D97-AF65-F5344CB8AC3E}">
        <p14:creationId xmlns:p14="http://schemas.microsoft.com/office/powerpoint/2010/main" val="994549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17</a:t>
            </a:fld>
            <a:endParaRPr lang="tr-TR"/>
          </a:p>
        </p:txBody>
      </p:sp>
    </p:spTree>
    <p:extLst>
      <p:ext uri="{BB962C8B-B14F-4D97-AF65-F5344CB8AC3E}">
        <p14:creationId xmlns:p14="http://schemas.microsoft.com/office/powerpoint/2010/main" val="13921617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19</a:t>
            </a:fld>
            <a:endParaRPr lang="tr-TR"/>
          </a:p>
        </p:txBody>
      </p:sp>
    </p:spTree>
    <p:extLst>
      <p:ext uri="{BB962C8B-B14F-4D97-AF65-F5344CB8AC3E}">
        <p14:creationId xmlns:p14="http://schemas.microsoft.com/office/powerpoint/2010/main" val="25424630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22</a:t>
            </a:fld>
            <a:endParaRPr lang="tr-TR"/>
          </a:p>
        </p:txBody>
      </p:sp>
    </p:spTree>
    <p:extLst>
      <p:ext uri="{BB962C8B-B14F-4D97-AF65-F5344CB8AC3E}">
        <p14:creationId xmlns:p14="http://schemas.microsoft.com/office/powerpoint/2010/main" val="25500093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23</a:t>
            </a:fld>
            <a:endParaRPr lang="tr-TR"/>
          </a:p>
        </p:txBody>
      </p:sp>
    </p:spTree>
    <p:extLst>
      <p:ext uri="{BB962C8B-B14F-4D97-AF65-F5344CB8AC3E}">
        <p14:creationId xmlns:p14="http://schemas.microsoft.com/office/powerpoint/2010/main" val="3294216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24</a:t>
            </a:fld>
            <a:endParaRPr lang="tr-TR"/>
          </a:p>
        </p:txBody>
      </p:sp>
    </p:spTree>
    <p:extLst>
      <p:ext uri="{BB962C8B-B14F-4D97-AF65-F5344CB8AC3E}">
        <p14:creationId xmlns:p14="http://schemas.microsoft.com/office/powerpoint/2010/main" val="26768845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26</a:t>
            </a:fld>
            <a:endParaRPr lang="tr-TR"/>
          </a:p>
        </p:txBody>
      </p:sp>
    </p:spTree>
    <p:extLst>
      <p:ext uri="{BB962C8B-B14F-4D97-AF65-F5344CB8AC3E}">
        <p14:creationId xmlns:p14="http://schemas.microsoft.com/office/powerpoint/2010/main" val="35305192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27</a:t>
            </a:fld>
            <a:endParaRPr lang="tr-TR"/>
          </a:p>
        </p:txBody>
      </p:sp>
    </p:spTree>
    <p:extLst>
      <p:ext uri="{BB962C8B-B14F-4D97-AF65-F5344CB8AC3E}">
        <p14:creationId xmlns:p14="http://schemas.microsoft.com/office/powerpoint/2010/main" val="6144829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29</a:t>
            </a:fld>
            <a:endParaRPr lang="tr-TR"/>
          </a:p>
        </p:txBody>
      </p:sp>
    </p:spTree>
    <p:extLst>
      <p:ext uri="{BB962C8B-B14F-4D97-AF65-F5344CB8AC3E}">
        <p14:creationId xmlns:p14="http://schemas.microsoft.com/office/powerpoint/2010/main" val="450038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30</a:t>
            </a:fld>
            <a:endParaRPr lang="tr-TR"/>
          </a:p>
        </p:txBody>
      </p:sp>
    </p:spTree>
    <p:extLst>
      <p:ext uri="{BB962C8B-B14F-4D97-AF65-F5344CB8AC3E}">
        <p14:creationId xmlns:p14="http://schemas.microsoft.com/office/powerpoint/2010/main" val="35956484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lvl="1"/>
            <a:endParaRPr lang="tr-TR" sz="1200" b="1" kern="1200" dirty="0" smtClean="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2582C5EF-9022-4BE8-8310-F05A063F8E5E}" type="slidenum">
              <a:rPr lang="tr-TR" smtClean="0"/>
              <a:t>32</a:t>
            </a:fld>
            <a:endParaRPr lang="tr-TR"/>
          </a:p>
        </p:txBody>
      </p:sp>
    </p:spTree>
    <p:extLst>
      <p:ext uri="{BB962C8B-B14F-4D97-AF65-F5344CB8AC3E}">
        <p14:creationId xmlns:p14="http://schemas.microsoft.com/office/powerpoint/2010/main" val="3270813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sz="1200" kern="1200" dirty="0" smtClean="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2582C5EF-9022-4BE8-8310-F05A063F8E5E}" type="slidenum">
              <a:rPr lang="tr-TR" smtClean="0"/>
              <a:t>33</a:t>
            </a:fld>
            <a:endParaRPr lang="tr-TR"/>
          </a:p>
        </p:txBody>
      </p:sp>
    </p:spTree>
    <p:extLst>
      <p:ext uri="{BB962C8B-B14F-4D97-AF65-F5344CB8AC3E}">
        <p14:creationId xmlns:p14="http://schemas.microsoft.com/office/powerpoint/2010/main" val="720500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34</a:t>
            </a:fld>
            <a:endParaRPr lang="tr-TR"/>
          </a:p>
        </p:txBody>
      </p:sp>
    </p:spTree>
    <p:extLst>
      <p:ext uri="{BB962C8B-B14F-4D97-AF65-F5344CB8AC3E}">
        <p14:creationId xmlns:p14="http://schemas.microsoft.com/office/powerpoint/2010/main" val="42078371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35</a:t>
            </a:fld>
            <a:endParaRPr lang="tr-TR"/>
          </a:p>
        </p:txBody>
      </p:sp>
    </p:spTree>
    <p:extLst>
      <p:ext uri="{BB962C8B-B14F-4D97-AF65-F5344CB8AC3E}">
        <p14:creationId xmlns:p14="http://schemas.microsoft.com/office/powerpoint/2010/main" val="20191924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2B02370-C204-49FB-BD9E-318B9EA9CF43}" type="slidenum">
              <a:rPr lang="tr-TR" smtClean="0"/>
              <a:t>36</a:t>
            </a:fld>
            <a:endParaRPr lang="tr-TR"/>
          </a:p>
        </p:txBody>
      </p:sp>
    </p:spTree>
    <p:extLst>
      <p:ext uri="{BB962C8B-B14F-4D97-AF65-F5344CB8AC3E}">
        <p14:creationId xmlns:p14="http://schemas.microsoft.com/office/powerpoint/2010/main" val="22437956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37</a:t>
            </a:fld>
            <a:endParaRPr lang="tr-TR"/>
          </a:p>
        </p:txBody>
      </p:sp>
    </p:spTree>
    <p:extLst>
      <p:ext uri="{BB962C8B-B14F-4D97-AF65-F5344CB8AC3E}">
        <p14:creationId xmlns:p14="http://schemas.microsoft.com/office/powerpoint/2010/main" val="25808836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38</a:t>
            </a:fld>
            <a:endParaRPr lang="tr-TR"/>
          </a:p>
        </p:txBody>
      </p:sp>
    </p:spTree>
    <p:extLst>
      <p:ext uri="{BB962C8B-B14F-4D97-AF65-F5344CB8AC3E}">
        <p14:creationId xmlns:p14="http://schemas.microsoft.com/office/powerpoint/2010/main" val="18654885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39</a:t>
            </a:fld>
            <a:endParaRPr lang="tr-TR"/>
          </a:p>
        </p:txBody>
      </p:sp>
    </p:spTree>
    <p:extLst>
      <p:ext uri="{BB962C8B-B14F-4D97-AF65-F5344CB8AC3E}">
        <p14:creationId xmlns:p14="http://schemas.microsoft.com/office/powerpoint/2010/main" val="40486896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41</a:t>
            </a:fld>
            <a:endParaRPr lang="tr-TR"/>
          </a:p>
        </p:txBody>
      </p:sp>
    </p:spTree>
    <p:extLst>
      <p:ext uri="{BB962C8B-B14F-4D97-AF65-F5344CB8AC3E}">
        <p14:creationId xmlns:p14="http://schemas.microsoft.com/office/powerpoint/2010/main" val="4674769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42</a:t>
            </a:fld>
            <a:endParaRPr lang="tr-TR"/>
          </a:p>
        </p:txBody>
      </p:sp>
    </p:spTree>
    <p:extLst>
      <p:ext uri="{BB962C8B-B14F-4D97-AF65-F5344CB8AC3E}">
        <p14:creationId xmlns:p14="http://schemas.microsoft.com/office/powerpoint/2010/main" val="39092747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sz="1200" kern="1200" dirty="0" smtClean="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2582C5EF-9022-4BE8-8310-F05A063F8E5E}" type="slidenum">
              <a:rPr lang="tr-TR" smtClean="0"/>
              <a:t>43</a:t>
            </a:fld>
            <a:endParaRPr lang="tr-TR"/>
          </a:p>
        </p:txBody>
      </p:sp>
    </p:spTree>
    <p:extLst>
      <p:ext uri="{BB962C8B-B14F-4D97-AF65-F5344CB8AC3E}">
        <p14:creationId xmlns:p14="http://schemas.microsoft.com/office/powerpoint/2010/main" val="18144372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44</a:t>
            </a:fld>
            <a:endParaRPr lang="tr-TR"/>
          </a:p>
        </p:txBody>
      </p:sp>
    </p:spTree>
    <p:extLst>
      <p:ext uri="{BB962C8B-B14F-4D97-AF65-F5344CB8AC3E}">
        <p14:creationId xmlns:p14="http://schemas.microsoft.com/office/powerpoint/2010/main" val="32205542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45</a:t>
            </a:fld>
            <a:endParaRPr lang="tr-TR"/>
          </a:p>
        </p:txBody>
      </p:sp>
    </p:spTree>
    <p:extLst>
      <p:ext uri="{BB962C8B-B14F-4D97-AF65-F5344CB8AC3E}">
        <p14:creationId xmlns:p14="http://schemas.microsoft.com/office/powerpoint/2010/main" val="17474968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46</a:t>
            </a:fld>
            <a:endParaRPr lang="tr-TR"/>
          </a:p>
        </p:txBody>
      </p:sp>
    </p:spTree>
    <p:extLst>
      <p:ext uri="{BB962C8B-B14F-4D97-AF65-F5344CB8AC3E}">
        <p14:creationId xmlns:p14="http://schemas.microsoft.com/office/powerpoint/2010/main" val="24782413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582C5EF-9022-4BE8-8310-F05A063F8E5E}" type="slidenum">
              <a:rPr lang="tr-TR" smtClean="0"/>
              <a:t>47</a:t>
            </a:fld>
            <a:endParaRPr lang="tr-TR"/>
          </a:p>
        </p:txBody>
      </p:sp>
    </p:spTree>
    <p:extLst>
      <p:ext uri="{BB962C8B-B14F-4D97-AF65-F5344CB8AC3E}">
        <p14:creationId xmlns:p14="http://schemas.microsoft.com/office/powerpoint/2010/main" val="6259576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Rectangle 7"/>
          <p:cNvSpPr/>
          <p:nvPr/>
        </p:nvSpPr>
        <p:spPr>
          <a:xfrm>
            <a:off x="1" y="6215566"/>
            <a:ext cx="12192000" cy="66484"/>
          </a:xfrm>
          <a:prstGeom prst="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1127252"/>
            <a:ext cx="10058400" cy="3566160"/>
          </a:xfrm>
        </p:spPr>
        <p:txBody>
          <a:bodyPr anchor="b">
            <a:normAutofit/>
          </a:bodyPr>
          <a:lstStyle>
            <a:lvl1pPr algn="ctr">
              <a:lnSpc>
                <a:spcPct val="85000"/>
              </a:lnSpc>
              <a:defRPr sz="5400" b="0" spc="-50" baseline="0">
                <a:solidFill>
                  <a:schemeClr val="tx1">
                    <a:lumMod val="75000"/>
                    <a:lumOff val="25000"/>
                  </a:schemeClr>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100050" y="4887421"/>
            <a:ext cx="10058400" cy="1143000"/>
          </a:xfrm>
        </p:spPr>
        <p:txBody>
          <a:bodyPr lIns="91440" rIns="91440">
            <a:normAutofit/>
          </a:bodyPr>
          <a:lstStyle>
            <a:lvl1pPr marL="0" indent="0" algn="ctr">
              <a:buNone/>
              <a:defRPr sz="2400" cap="all" spc="200" baseline="0">
                <a:solidFill>
                  <a:schemeClr val="tx1">
                    <a:lumMod val="75000"/>
                    <a:lumOff val="25000"/>
                  </a:schemeClr>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smtClean="0"/>
              <a:t>Click to edit Master subtitle style</a:t>
            </a:r>
            <a:endParaRPr lang="en-US" dirty="0"/>
          </a:p>
        </p:txBody>
      </p:sp>
      <p:cxnSp>
        <p:nvCxnSpPr>
          <p:cNvPr id="9" name="Straight Connector 8"/>
          <p:cNvCxnSpPr/>
          <p:nvPr/>
        </p:nvCxnSpPr>
        <p:spPr>
          <a:xfrm>
            <a:off x="1207658" y="47879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5"/>
          <p:cNvSpPr>
            <a:spLocks noGrp="1"/>
          </p:cNvSpPr>
          <p:nvPr>
            <p:ph type="sldNum" sz="quarter" idx="12"/>
          </p:nvPr>
        </p:nvSpPr>
        <p:spPr>
          <a:xfrm>
            <a:off x="10128739" y="6383778"/>
            <a:ext cx="1834007" cy="365125"/>
          </a:xfrm>
          <a:prstGeom prst="rect">
            <a:avLst/>
          </a:prstGeom>
        </p:spPr>
        <p:txBody>
          <a:bodyPr anchor="ctr"/>
          <a:lstStyle>
            <a:lvl1pPr>
              <a:defRPr sz="1100" b="1"/>
            </a:lvl1pPr>
          </a:lstStyle>
          <a:p>
            <a:pPr algn="r"/>
            <a:fld id="{7D03F2B0-5054-42D9-8ED0-42BB0C40E4D8}" type="slidenum">
              <a:rPr lang="en-US" smtClean="0"/>
              <a:pPr algn="r"/>
              <a:t>‹#›</a:t>
            </a:fld>
            <a:endParaRPr lang="en-US"/>
          </a:p>
        </p:txBody>
      </p:sp>
      <p:sp>
        <p:nvSpPr>
          <p:cNvPr id="15" name="Slide Number Placeholder 5"/>
          <p:cNvSpPr txBox="1">
            <a:spLocks/>
          </p:cNvSpPr>
          <p:nvPr userDrawn="1"/>
        </p:nvSpPr>
        <p:spPr>
          <a:xfrm>
            <a:off x="193246" y="6396478"/>
            <a:ext cx="1834007" cy="365125"/>
          </a:xfrm>
          <a:prstGeom prst="rect">
            <a:avLst/>
          </a:prstGeom>
        </p:spPr>
        <p:txBody>
          <a:bodyPr anchor="ctr"/>
          <a:lstStyle>
            <a:defPPr>
              <a:defRPr lang="en-US"/>
            </a:defPPr>
            <a:lvl1pPr marL="0" algn="ctr" defTabSz="914400" rtl="0" eaLnBrk="1" latinLnBrk="0" hangingPunct="1">
              <a:defRPr sz="110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9332D86C-291F-4B98-9324-4991D6325DD9}" type="datetime1">
              <a:rPr lang="tr-TR" sz="1100" smtClean="0"/>
              <a:pPr algn="l"/>
              <a:t>9.06.2023</a:t>
            </a:fld>
            <a:endParaRPr lang="en-US" sz="1100" dirty="0"/>
          </a:p>
        </p:txBody>
      </p:sp>
      <p:pic>
        <p:nvPicPr>
          <p:cNvPr id="4" name="Resim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691330" y="418362"/>
            <a:ext cx="4914000" cy="2432430"/>
          </a:xfrm>
          <a:prstGeom prst="rect">
            <a:avLst/>
          </a:prstGeom>
        </p:spPr>
      </p:pic>
    </p:spTree>
    <p:extLst>
      <p:ext uri="{BB962C8B-B14F-4D97-AF65-F5344CB8AC3E}">
        <p14:creationId xmlns:p14="http://schemas.microsoft.com/office/powerpoint/2010/main" val="7154080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03776" y="106885"/>
            <a:ext cx="10058400" cy="1137716"/>
          </a:xfrm>
        </p:spPr>
        <p:txBody>
          <a:bodyPr anchor="ctr">
            <a:normAutofit/>
          </a:bodyPr>
          <a:lstStyle>
            <a:lvl1pPr>
              <a:defRPr sz="4000" b="1"/>
            </a:lvl1pPr>
          </a:lstStyle>
          <a:p>
            <a:r>
              <a:rPr lang="en-US" dirty="0" smtClean="0"/>
              <a:t>Click to edit Master title style</a:t>
            </a:r>
            <a:endParaRPr lang="en-US" dirty="0"/>
          </a:p>
        </p:txBody>
      </p:sp>
      <p:sp>
        <p:nvSpPr>
          <p:cNvPr id="3" name="Content Placeholder 2"/>
          <p:cNvSpPr>
            <a:spLocks noGrp="1"/>
          </p:cNvSpPr>
          <p:nvPr>
            <p:ph idx="1"/>
          </p:nvPr>
        </p:nvSpPr>
        <p:spPr>
          <a:xfrm>
            <a:off x="1097280" y="1346201"/>
            <a:ext cx="10058400" cy="47339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Slide Number Placeholder 5"/>
          <p:cNvSpPr>
            <a:spLocks noGrp="1"/>
          </p:cNvSpPr>
          <p:nvPr>
            <p:ph type="sldNum" sz="quarter" idx="12"/>
          </p:nvPr>
        </p:nvSpPr>
        <p:spPr>
          <a:xfrm>
            <a:off x="10128739" y="6380630"/>
            <a:ext cx="1834007" cy="365125"/>
          </a:xfrm>
          <a:prstGeom prst="rect">
            <a:avLst/>
          </a:prstGeom>
        </p:spPr>
        <p:txBody>
          <a:bodyPr anchor="ctr"/>
          <a:lstStyle>
            <a:lvl1pPr>
              <a:defRPr sz="1100" b="1"/>
            </a:lvl1pPr>
          </a:lstStyle>
          <a:p>
            <a:pPr algn="r"/>
            <a:fld id="{9332D86C-291F-4B98-9324-4991D6325DD9}" type="datetime1">
              <a:rPr lang="tr-TR" smtClean="0"/>
              <a:pPr algn="r"/>
              <a:t>9.06.2023</a:t>
            </a:fld>
            <a:r>
              <a:rPr lang="en-US" smtClean="0"/>
              <a:t>   -   </a:t>
            </a:r>
            <a:fld id="{7D03F2B0-5054-42D9-8ED0-42BB0C40E4D8}" type="slidenum">
              <a:rPr lang="en-US" smtClean="0"/>
              <a:pPr algn="r"/>
              <a:t>‹#›</a:t>
            </a:fld>
            <a:endParaRPr lang="en-US"/>
          </a:p>
        </p:txBody>
      </p:sp>
      <p:cxnSp>
        <p:nvCxnSpPr>
          <p:cNvPr id="7" name="Straight Connector 6"/>
          <p:cNvCxnSpPr/>
          <p:nvPr userDrawn="1"/>
        </p:nvCxnSpPr>
        <p:spPr>
          <a:xfrm>
            <a:off x="1177902" y="1293518"/>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6" name="Resim 5"/>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366533" y="6380630"/>
            <a:ext cx="1404000" cy="463490"/>
          </a:xfrm>
          <a:prstGeom prst="rect">
            <a:avLst/>
          </a:prstGeom>
        </p:spPr>
      </p:pic>
    </p:spTree>
    <p:extLst>
      <p:ext uri="{BB962C8B-B14F-4D97-AF65-F5344CB8AC3E}">
        <p14:creationId xmlns:p14="http://schemas.microsoft.com/office/powerpoint/2010/main" val="3464143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97280" y="1089152"/>
            <a:ext cx="10058400" cy="3566160"/>
          </a:xfrm>
        </p:spPr>
        <p:txBody>
          <a:bodyPr anchor="b" anchorCtr="0">
            <a:normAutofit/>
          </a:bodyPr>
          <a:lstStyle>
            <a:lvl1pPr algn="ctr">
              <a:lnSpc>
                <a:spcPct val="85000"/>
              </a:lnSpc>
              <a:defRPr sz="5400" b="0">
                <a:solidFill>
                  <a:schemeClr val="tx1">
                    <a:lumMod val="75000"/>
                    <a:lumOff val="25000"/>
                  </a:schemeClr>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097280" y="4846828"/>
            <a:ext cx="10058400" cy="1143000"/>
          </a:xfrm>
        </p:spPr>
        <p:txBody>
          <a:bodyPr lIns="91440" rIns="91440" anchor="t" anchorCtr="0">
            <a:normAutofit/>
          </a:bodyPr>
          <a:lstStyle>
            <a:lvl1pPr marL="0" indent="0" algn="ctr">
              <a:buNone/>
              <a:defRPr sz="2400" cap="all" spc="200" baseline="0">
                <a:solidFill>
                  <a:schemeClr val="tx1">
                    <a:lumMod val="75000"/>
                    <a:lumOff val="25000"/>
                  </a:schemeClr>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cxnSp>
        <p:nvCxnSpPr>
          <p:cNvPr id="9" name="Straight Connector 8"/>
          <p:cNvCxnSpPr/>
          <p:nvPr/>
        </p:nvCxnSpPr>
        <p:spPr>
          <a:xfrm>
            <a:off x="1145135" y="47498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8" name="Rectangle 17"/>
          <p:cNvSpPr/>
          <p:nvPr userDrawn="1"/>
        </p:nvSpPr>
        <p:spPr>
          <a:xfrm>
            <a:off x="1" y="6215566"/>
            <a:ext cx="12192000" cy="66484"/>
          </a:xfrm>
          <a:prstGeom prst="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20" name="Slide Number Placeholder 5"/>
          <p:cNvSpPr>
            <a:spLocks noGrp="1"/>
          </p:cNvSpPr>
          <p:nvPr>
            <p:ph type="sldNum" sz="quarter" idx="12"/>
          </p:nvPr>
        </p:nvSpPr>
        <p:spPr>
          <a:xfrm>
            <a:off x="10128739" y="6383778"/>
            <a:ext cx="1834007" cy="365125"/>
          </a:xfrm>
          <a:prstGeom prst="rect">
            <a:avLst/>
          </a:prstGeom>
        </p:spPr>
        <p:txBody>
          <a:bodyPr anchor="ctr"/>
          <a:lstStyle>
            <a:lvl1pPr>
              <a:defRPr sz="1100" b="1"/>
            </a:lvl1pPr>
          </a:lstStyle>
          <a:p>
            <a:pPr algn="r"/>
            <a:fld id="{7D03F2B0-5054-42D9-8ED0-42BB0C40E4D8}" type="slidenum">
              <a:rPr lang="en-US" smtClean="0"/>
              <a:pPr algn="r"/>
              <a:t>‹#›</a:t>
            </a:fld>
            <a:endParaRPr lang="en-US"/>
          </a:p>
        </p:txBody>
      </p:sp>
      <p:sp>
        <p:nvSpPr>
          <p:cNvPr id="21" name="Slide Number Placeholder 5"/>
          <p:cNvSpPr txBox="1">
            <a:spLocks/>
          </p:cNvSpPr>
          <p:nvPr userDrawn="1"/>
        </p:nvSpPr>
        <p:spPr>
          <a:xfrm>
            <a:off x="193246" y="6396478"/>
            <a:ext cx="1834007" cy="365125"/>
          </a:xfrm>
          <a:prstGeom prst="rect">
            <a:avLst/>
          </a:prstGeom>
        </p:spPr>
        <p:txBody>
          <a:bodyPr anchor="ctr"/>
          <a:lstStyle>
            <a:defPPr>
              <a:defRPr lang="en-US"/>
            </a:defPPr>
            <a:lvl1pPr marL="0" algn="ctr" defTabSz="914400" rtl="0" eaLnBrk="1" latinLnBrk="0" hangingPunct="1">
              <a:defRPr sz="110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9332D86C-291F-4B98-9324-4991D6325DD9}" type="datetime1">
              <a:rPr lang="tr-TR" sz="1100" smtClean="0"/>
              <a:pPr algn="l"/>
              <a:t>9.06.2023</a:t>
            </a:fld>
            <a:endParaRPr lang="en-US" sz="1100" dirty="0"/>
          </a:p>
        </p:txBody>
      </p:sp>
      <p:pic>
        <p:nvPicPr>
          <p:cNvPr id="5" name="Resim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625895" y="206729"/>
            <a:ext cx="4914000" cy="2432429"/>
          </a:xfrm>
          <a:prstGeom prst="rect">
            <a:avLst/>
          </a:prstGeom>
        </p:spPr>
      </p:pic>
    </p:spTree>
    <p:extLst>
      <p:ext uri="{BB962C8B-B14F-4D97-AF65-F5344CB8AC3E}">
        <p14:creationId xmlns:p14="http://schemas.microsoft.com/office/powerpoint/2010/main" val="22409987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Text Placeholder 2"/>
          <p:cNvSpPr>
            <a:spLocks noGrp="1"/>
          </p:cNvSpPr>
          <p:nvPr>
            <p:ph type="body" idx="1"/>
          </p:nvPr>
        </p:nvSpPr>
        <p:spPr>
          <a:xfrm>
            <a:off x="1097280" y="4846828"/>
            <a:ext cx="10058400" cy="1143000"/>
          </a:xfrm>
        </p:spPr>
        <p:txBody>
          <a:bodyPr lIns="91440" rIns="91440" anchor="t" anchorCtr="0">
            <a:normAutofit/>
          </a:bodyPr>
          <a:lstStyle>
            <a:lvl1pPr marL="0" indent="0" algn="ctr">
              <a:buNone/>
              <a:defRPr sz="2400" cap="all" spc="200" baseline="0">
                <a:solidFill>
                  <a:schemeClr val="tx1">
                    <a:lumMod val="75000"/>
                    <a:lumOff val="25000"/>
                  </a:schemeClr>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cxnSp>
        <p:nvCxnSpPr>
          <p:cNvPr id="5" name="Straight Connector 4"/>
          <p:cNvCxnSpPr/>
          <p:nvPr userDrawn="1"/>
        </p:nvCxnSpPr>
        <p:spPr>
          <a:xfrm>
            <a:off x="1145135" y="47498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7" name="Slide Number Placeholder 5"/>
          <p:cNvSpPr>
            <a:spLocks noGrp="1"/>
          </p:cNvSpPr>
          <p:nvPr>
            <p:ph type="sldNum" sz="quarter" idx="12"/>
          </p:nvPr>
        </p:nvSpPr>
        <p:spPr>
          <a:xfrm>
            <a:off x="10128739" y="6383778"/>
            <a:ext cx="1834007" cy="365125"/>
          </a:xfrm>
          <a:prstGeom prst="rect">
            <a:avLst/>
          </a:prstGeom>
        </p:spPr>
        <p:txBody>
          <a:bodyPr anchor="ctr"/>
          <a:lstStyle>
            <a:lvl1pPr>
              <a:defRPr sz="1100" b="1"/>
            </a:lvl1pPr>
          </a:lstStyle>
          <a:p>
            <a:pPr algn="r"/>
            <a:fld id="{7D03F2B0-5054-42D9-8ED0-42BB0C40E4D8}" type="slidenum">
              <a:rPr lang="en-US" smtClean="0"/>
              <a:pPr algn="r"/>
              <a:t>‹#›</a:t>
            </a:fld>
            <a:endParaRPr lang="en-US"/>
          </a:p>
        </p:txBody>
      </p:sp>
      <p:sp>
        <p:nvSpPr>
          <p:cNvPr id="8" name="Slide Number Placeholder 5"/>
          <p:cNvSpPr txBox="1">
            <a:spLocks/>
          </p:cNvSpPr>
          <p:nvPr userDrawn="1"/>
        </p:nvSpPr>
        <p:spPr>
          <a:xfrm>
            <a:off x="193246" y="6396478"/>
            <a:ext cx="1834007" cy="365125"/>
          </a:xfrm>
          <a:prstGeom prst="rect">
            <a:avLst/>
          </a:prstGeom>
        </p:spPr>
        <p:txBody>
          <a:bodyPr anchor="ctr"/>
          <a:lstStyle>
            <a:defPPr>
              <a:defRPr lang="en-US"/>
            </a:defPPr>
            <a:lvl1pPr marL="0" algn="ctr" defTabSz="914400" rtl="0" eaLnBrk="1" latinLnBrk="0" hangingPunct="1">
              <a:defRPr sz="1100" b="1"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9332D86C-291F-4B98-9324-4991D6325DD9}" type="datetime1">
              <a:rPr lang="tr-TR" sz="1100" smtClean="0"/>
              <a:pPr algn="l"/>
              <a:t>9.06.2023</a:t>
            </a:fld>
            <a:endParaRPr lang="en-US" sz="1100" dirty="0"/>
          </a:p>
        </p:txBody>
      </p:sp>
      <p:sp>
        <p:nvSpPr>
          <p:cNvPr id="10" name="Title 1"/>
          <p:cNvSpPr>
            <a:spLocks noGrp="1"/>
          </p:cNvSpPr>
          <p:nvPr>
            <p:ph type="title"/>
          </p:nvPr>
        </p:nvSpPr>
        <p:spPr>
          <a:xfrm>
            <a:off x="1097280" y="1089152"/>
            <a:ext cx="10058400" cy="3566160"/>
          </a:xfrm>
        </p:spPr>
        <p:txBody>
          <a:bodyPr anchor="b" anchorCtr="0">
            <a:normAutofit/>
          </a:bodyPr>
          <a:lstStyle>
            <a:lvl1pPr algn="ctr">
              <a:lnSpc>
                <a:spcPct val="85000"/>
              </a:lnSpc>
              <a:defRPr sz="5400" b="0">
                <a:solidFill>
                  <a:schemeClr val="tx1">
                    <a:lumMod val="75000"/>
                    <a:lumOff val="25000"/>
                  </a:schemeClr>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21054219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118754"/>
            <a:ext cx="10058400" cy="1113147"/>
          </a:xfrm>
        </p:spPr>
        <p:txBody>
          <a:bodyPr>
            <a:normAutofit/>
          </a:bodyPr>
          <a:lstStyle>
            <a:lvl1pPr>
              <a:defRPr sz="4000" b="1"/>
            </a:lvl1pPr>
          </a:lstStyle>
          <a:p>
            <a:r>
              <a:rPr lang="en-US" dirty="0" smtClean="0"/>
              <a:t>Click to edit Master title style</a:t>
            </a:r>
            <a:endParaRPr lang="en-US" dirty="0"/>
          </a:p>
        </p:txBody>
      </p:sp>
      <p:sp>
        <p:nvSpPr>
          <p:cNvPr id="3" name="Content Placeholder 2"/>
          <p:cNvSpPr>
            <a:spLocks noGrp="1"/>
          </p:cNvSpPr>
          <p:nvPr>
            <p:ph sz="half" idx="1"/>
          </p:nvPr>
        </p:nvSpPr>
        <p:spPr>
          <a:xfrm>
            <a:off x="1097280" y="1384301"/>
            <a:ext cx="4937760" cy="471961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384301"/>
            <a:ext cx="4937760" cy="471961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Slide Number Placeholder 5"/>
          <p:cNvSpPr>
            <a:spLocks noGrp="1"/>
          </p:cNvSpPr>
          <p:nvPr>
            <p:ph type="sldNum" sz="quarter" idx="12"/>
          </p:nvPr>
        </p:nvSpPr>
        <p:spPr>
          <a:xfrm>
            <a:off x="10128739" y="6380630"/>
            <a:ext cx="1834007" cy="365125"/>
          </a:xfrm>
          <a:prstGeom prst="rect">
            <a:avLst/>
          </a:prstGeom>
        </p:spPr>
        <p:txBody>
          <a:bodyPr anchor="ctr"/>
          <a:lstStyle>
            <a:lvl1pPr>
              <a:defRPr sz="1100" b="1"/>
            </a:lvl1pPr>
          </a:lstStyle>
          <a:p>
            <a:pPr algn="r"/>
            <a:fld id="{9332D86C-291F-4B98-9324-4991D6325DD9}" type="datetime1">
              <a:rPr lang="tr-TR" smtClean="0"/>
              <a:pPr algn="r"/>
              <a:t>9.06.2023</a:t>
            </a:fld>
            <a:r>
              <a:rPr lang="en-US" smtClean="0"/>
              <a:t>   -   </a:t>
            </a:r>
            <a:fld id="{7D03F2B0-5054-42D9-8ED0-42BB0C40E4D8}" type="slidenum">
              <a:rPr lang="en-US" smtClean="0"/>
              <a:pPr algn="r"/>
              <a:t>‹#›</a:t>
            </a:fld>
            <a:endParaRPr lang="en-US"/>
          </a:p>
        </p:txBody>
      </p:sp>
      <p:cxnSp>
        <p:nvCxnSpPr>
          <p:cNvPr id="12" name="Straight Connector 11"/>
          <p:cNvCxnSpPr/>
          <p:nvPr userDrawn="1"/>
        </p:nvCxnSpPr>
        <p:spPr>
          <a:xfrm>
            <a:off x="1177902" y="1293518"/>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2" name="Resim 1"/>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366533" y="6380630"/>
            <a:ext cx="1404000" cy="463490"/>
          </a:xfrm>
          <a:prstGeom prst="rect">
            <a:avLst/>
          </a:prstGeom>
        </p:spPr>
      </p:pic>
    </p:spTree>
    <p:extLst>
      <p:ext uri="{BB962C8B-B14F-4D97-AF65-F5344CB8AC3E}">
        <p14:creationId xmlns:p14="http://schemas.microsoft.com/office/powerpoint/2010/main" val="2729283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142512"/>
            <a:ext cx="10058400" cy="1076689"/>
          </a:xfrm>
        </p:spPr>
        <p:txBody>
          <a:bodyPr>
            <a:normAutofit/>
          </a:bodyPr>
          <a:lstStyle>
            <a:lvl1pPr>
              <a:defRPr sz="4000" b="1"/>
            </a:lvl1pPr>
          </a:lstStyle>
          <a:p>
            <a:r>
              <a:rPr lang="en-US" smtClean="0"/>
              <a:t>Click to edit Master title style</a:t>
            </a:r>
            <a:endParaRPr lang="en-US" dirty="0"/>
          </a:p>
        </p:txBody>
      </p:sp>
      <p:sp>
        <p:nvSpPr>
          <p:cNvPr id="3" name="Text Placeholder 2"/>
          <p:cNvSpPr>
            <a:spLocks noGrp="1"/>
          </p:cNvSpPr>
          <p:nvPr>
            <p:ph type="body" idx="1"/>
          </p:nvPr>
        </p:nvSpPr>
        <p:spPr>
          <a:xfrm>
            <a:off x="1097280" y="1389852"/>
            <a:ext cx="4937760" cy="742766"/>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184400"/>
            <a:ext cx="4967458" cy="394409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6217920" y="1389852"/>
            <a:ext cx="4937760" cy="742766"/>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184400"/>
            <a:ext cx="4937760" cy="3931391"/>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Slide Number Placeholder 5"/>
          <p:cNvSpPr>
            <a:spLocks noGrp="1"/>
          </p:cNvSpPr>
          <p:nvPr>
            <p:ph type="sldNum" sz="quarter" idx="12"/>
          </p:nvPr>
        </p:nvSpPr>
        <p:spPr>
          <a:xfrm>
            <a:off x="10128739" y="6380630"/>
            <a:ext cx="1834007" cy="365125"/>
          </a:xfrm>
          <a:prstGeom prst="rect">
            <a:avLst/>
          </a:prstGeom>
        </p:spPr>
        <p:txBody>
          <a:bodyPr anchor="ctr"/>
          <a:lstStyle>
            <a:lvl1pPr>
              <a:defRPr sz="1100" b="1"/>
            </a:lvl1pPr>
          </a:lstStyle>
          <a:p>
            <a:pPr algn="r"/>
            <a:fld id="{9332D86C-291F-4B98-9324-4991D6325DD9}" type="datetime1">
              <a:rPr lang="tr-TR" smtClean="0"/>
              <a:pPr algn="r"/>
              <a:t>9.06.2023</a:t>
            </a:fld>
            <a:r>
              <a:rPr lang="en-US" smtClean="0"/>
              <a:t>   -   </a:t>
            </a:r>
            <a:fld id="{7D03F2B0-5054-42D9-8ED0-42BB0C40E4D8}" type="slidenum">
              <a:rPr lang="en-US" smtClean="0"/>
              <a:pPr algn="r"/>
              <a:t>‹#›</a:t>
            </a:fld>
            <a:endParaRPr lang="en-US"/>
          </a:p>
        </p:txBody>
      </p:sp>
      <p:cxnSp>
        <p:nvCxnSpPr>
          <p:cNvPr id="14" name="Straight Connector 13"/>
          <p:cNvCxnSpPr/>
          <p:nvPr userDrawn="1"/>
        </p:nvCxnSpPr>
        <p:spPr>
          <a:xfrm>
            <a:off x="1177902" y="1293518"/>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3" name="Resim 12"/>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366942" y="6380629"/>
            <a:ext cx="1404000" cy="453099"/>
          </a:xfrm>
          <a:prstGeom prst="rect">
            <a:avLst/>
          </a:prstGeom>
        </p:spPr>
      </p:pic>
    </p:spTree>
    <p:extLst>
      <p:ext uri="{BB962C8B-B14F-4D97-AF65-F5344CB8AC3E}">
        <p14:creationId xmlns:p14="http://schemas.microsoft.com/office/powerpoint/2010/main" val="41903151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097280" y="95006"/>
            <a:ext cx="10058400" cy="1136895"/>
          </a:xfrm>
        </p:spPr>
        <p:txBody>
          <a:bodyPr>
            <a:normAutofit/>
          </a:bodyPr>
          <a:lstStyle>
            <a:lvl1pPr>
              <a:defRPr sz="4000"/>
            </a:lvl1pPr>
          </a:lstStyle>
          <a:p>
            <a:r>
              <a:rPr lang="en-US" smtClean="0"/>
              <a:t>Click to edit Master title style</a:t>
            </a:r>
            <a:endParaRPr lang="en-US" dirty="0"/>
          </a:p>
        </p:txBody>
      </p:sp>
      <p:sp>
        <p:nvSpPr>
          <p:cNvPr id="6" name="Slide Number Placeholder 5"/>
          <p:cNvSpPr>
            <a:spLocks noGrp="1"/>
          </p:cNvSpPr>
          <p:nvPr>
            <p:ph type="sldNum" sz="quarter" idx="12"/>
          </p:nvPr>
        </p:nvSpPr>
        <p:spPr>
          <a:xfrm>
            <a:off x="10128739" y="6380630"/>
            <a:ext cx="1834007" cy="365125"/>
          </a:xfrm>
          <a:prstGeom prst="rect">
            <a:avLst/>
          </a:prstGeom>
        </p:spPr>
        <p:txBody>
          <a:bodyPr anchor="ctr"/>
          <a:lstStyle>
            <a:lvl1pPr>
              <a:defRPr sz="1100" b="1"/>
            </a:lvl1pPr>
          </a:lstStyle>
          <a:p>
            <a:pPr algn="r"/>
            <a:fld id="{9332D86C-291F-4B98-9324-4991D6325DD9}" type="datetime1">
              <a:rPr lang="tr-TR" smtClean="0"/>
              <a:pPr algn="r"/>
              <a:t>9.06.2023</a:t>
            </a:fld>
            <a:r>
              <a:rPr lang="en-US" smtClean="0"/>
              <a:t>   -   </a:t>
            </a:r>
            <a:fld id="{7D03F2B0-5054-42D9-8ED0-42BB0C40E4D8}" type="slidenum">
              <a:rPr lang="en-US" smtClean="0"/>
              <a:pPr algn="r"/>
              <a:t>‹#›</a:t>
            </a:fld>
            <a:endParaRPr lang="en-US"/>
          </a:p>
        </p:txBody>
      </p:sp>
      <p:cxnSp>
        <p:nvCxnSpPr>
          <p:cNvPr id="9" name="Straight Connector 8"/>
          <p:cNvCxnSpPr/>
          <p:nvPr userDrawn="1"/>
        </p:nvCxnSpPr>
        <p:spPr>
          <a:xfrm>
            <a:off x="1177902" y="1293518"/>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Resim 7"/>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366942" y="6380629"/>
            <a:ext cx="1404000" cy="453099"/>
          </a:xfrm>
          <a:prstGeom prst="rect">
            <a:avLst/>
          </a:prstGeom>
        </p:spPr>
      </p:pic>
    </p:spTree>
    <p:extLst>
      <p:ext uri="{BB962C8B-B14F-4D97-AF65-F5344CB8AC3E}">
        <p14:creationId xmlns:p14="http://schemas.microsoft.com/office/powerpoint/2010/main" val="6927280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Slide Number Placeholder 5"/>
          <p:cNvSpPr>
            <a:spLocks noGrp="1"/>
          </p:cNvSpPr>
          <p:nvPr>
            <p:ph type="sldNum" sz="quarter" idx="12"/>
          </p:nvPr>
        </p:nvSpPr>
        <p:spPr>
          <a:xfrm>
            <a:off x="10128739" y="6380630"/>
            <a:ext cx="1834007" cy="365125"/>
          </a:xfrm>
          <a:prstGeom prst="rect">
            <a:avLst/>
          </a:prstGeom>
        </p:spPr>
        <p:txBody>
          <a:bodyPr anchor="ctr"/>
          <a:lstStyle>
            <a:lvl1pPr>
              <a:defRPr sz="1100" b="1"/>
            </a:lvl1pPr>
          </a:lstStyle>
          <a:p>
            <a:pPr algn="r"/>
            <a:fld id="{9332D86C-291F-4B98-9324-4991D6325DD9}" type="datetime1">
              <a:rPr lang="tr-TR" smtClean="0"/>
              <a:pPr algn="r"/>
              <a:t>9.06.2023</a:t>
            </a:fld>
            <a:r>
              <a:rPr lang="en-US" smtClean="0"/>
              <a:t>   -   </a:t>
            </a:r>
            <a:fld id="{7D03F2B0-5054-42D9-8ED0-42BB0C40E4D8}" type="slidenum">
              <a:rPr lang="en-US" smtClean="0"/>
              <a:pPr algn="r"/>
              <a:t>‹#›</a:t>
            </a:fld>
            <a:endParaRPr lang="en-US"/>
          </a:p>
        </p:txBody>
      </p:sp>
      <p:pic>
        <p:nvPicPr>
          <p:cNvPr id="4" name="Resim 3"/>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368368" y="6380630"/>
            <a:ext cx="1404000" cy="463490"/>
          </a:xfrm>
          <a:prstGeom prst="rect">
            <a:avLst/>
          </a:prstGeom>
        </p:spPr>
      </p:pic>
    </p:spTree>
    <p:extLst>
      <p:ext uri="{BB962C8B-B14F-4D97-AF65-F5344CB8AC3E}">
        <p14:creationId xmlns:p14="http://schemas.microsoft.com/office/powerpoint/2010/main" val="2454224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userDrawn="1"/>
        </p:nvSpPr>
        <p:spPr>
          <a:xfrm>
            <a:off x="16" y="0"/>
            <a:ext cx="405079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9" cy="6858000"/>
          </a:xfrm>
          <a:prstGeom prst="rect">
            <a:avLst/>
          </a:prstGeom>
          <a:solidFill>
            <a:srgbClr val="003B6F"/>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1"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1" y="731520"/>
            <a:ext cx="6492240" cy="525780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1"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Slide Number Placeholder 5"/>
          <p:cNvSpPr>
            <a:spLocks noGrp="1"/>
          </p:cNvSpPr>
          <p:nvPr>
            <p:ph type="sldNum" sz="quarter" idx="12"/>
          </p:nvPr>
        </p:nvSpPr>
        <p:spPr>
          <a:xfrm>
            <a:off x="10128739" y="6380630"/>
            <a:ext cx="1834007" cy="365125"/>
          </a:xfrm>
          <a:prstGeom prst="rect">
            <a:avLst/>
          </a:prstGeom>
        </p:spPr>
        <p:txBody>
          <a:bodyPr anchor="ctr"/>
          <a:lstStyle>
            <a:lvl1pPr>
              <a:defRPr sz="1100" b="1"/>
            </a:lvl1pPr>
          </a:lstStyle>
          <a:p>
            <a:pPr algn="r"/>
            <a:fld id="{9332D86C-291F-4B98-9324-4991D6325DD9}" type="datetime1">
              <a:rPr lang="tr-TR" smtClean="0"/>
              <a:pPr algn="r"/>
              <a:t>9.06.2023</a:t>
            </a:fld>
            <a:r>
              <a:rPr lang="en-US" smtClean="0"/>
              <a:t>   -   </a:t>
            </a:r>
            <a:fld id="{7D03F2B0-5054-42D9-8ED0-42BB0C40E4D8}" type="slidenum">
              <a:rPr lang="en-US" smtClean="0"/>
              <a:pPr algn="r"/>
              <a:t>‹#›</a:t>
            </a:fld>
            <a:endParaRPr lang="en-US"/>
          </a:p>
        </p:txBody>
      </p:sp>
      <p:pic>
        <p:nvPicPr>
          <p:cNvPr id="10" name="Resim 9"/>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374481" y="6380629"/>
            <a:ext cx="1404000" cy="453099"/>
          </a:xfrm>
          <a:prstGeom prst="rect">
            <a:avLst/>
          </a:prstGeom>
        </p:spPr>
      </p:pic>
    </p:spTree>
    <p:extLst>
      <p:ext uri="{BB962C8B-B14F-4D97-AF65-F5344CB8AC3E}">
        <p14:creationId xmlns:p14="http://schemas.microsoft.com/office/powerpoint/2010/main" val="3016358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4944295"/>
            <a:ext cx="10113646" cy="822960"/>
          </a:xfrm>
        </p:spPr>
        <p:txBody>
          <a:bodyPr tIns="0" bIns="0" anchor="b">
            <a:noAutofit/>
          </a:bodyPr>
          <a:lstStyle>
            <a:lvl1pPr>
              <a:defRPr sz="3600" b="0">
                <a:solidFill>
                  <a:schemeClr val="tx1">
                    <a:lumMod val="75000"/>
                    <a:lumOff val="25000"/>
                  </a:schemeClr>
                </a:solidFill>
              </a:defRPr>
            </a:lvl1pPr>
          </a:lstStyle>
          <a:p>
            <a:r>
              <a:rPr lang="en-US" dirty="0"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1" y="5800149"/>
            <a:ext cx="10113264" cy="594360"/>
          </a:xfrm>
        </p:spPr>
        <p:txBody>
          <a:bodyPr lIns="91440" tIns="0" rIns="91440" bIns="0">
            <a:normAutofit/>
          </a:bodyPr>
          <a:lstStyle>
            <a:lvl1pPr marL="0" indent="0">
              <a:spcBef>
                <a:spcPts val="0"/>
              </a:spcBef>
              <a:spcAft>
                <a:spcPts val="600"/>
              </a:spcAft>
              <a:buNone/>
              <a:defRPr sz="15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Slide Number Placeholder 5"/>
          <p:cNvSpPr>
            <a:spLocks noGrp="1"/>
          </p:cNvSpPr>
          <p:nvPr>
            <p:ph type="sldNum" sz="quarter" idx="12"/>
          </p:nvPr>
        </p:nvSpPr>
        <p:spPr>
          <a:xfrm>
            <a:off x="10157970" y="6388537"/>
            <a:ext cx="1834007" cy="365125"/>
          </a:xfrm>
          <a:prstGeom prst="rect">
            <a:avLst/>
          </a:prstGeom>
        </p:spPr>
        <p:txBody>
          <a:bodyPr anchor="ctr"/>
          <a:lstStyle>
            <a:lvl1pPr algn="ctr">
              <a:defRPr sz="1100" b="1"/>
            </a:lvl1pPr>
          </a:lstStyle>
          <a:p>
            <a:fld id="{9332D86C-291F-4B98-9324-4991D6325DD9}" type="datetime1">
              <a:rPr lang="tr-TR" smtClean="0"/>
              <a:pPr/>
              <a:t>9.06.2023</a:t>
            </a:fld>
            <a:r>
              <a:rPr lang="en-US" smtClean="0"/>
              <a:t>               </a:t>
            </a:r>
            <a:fld id="{7D03F2B0-5054-42D9-8ED0-42BB0C40E4D8}" type="slidenum">
              <a:rPr lang="en-US" smtClean="0"/>
              <a:pPr/>
              <a:t>‹#›</a:t>
            </a:fld>
            <a:endParaRPr lang="en-US"/>
          </a:p>
        </p:txBody>
      </p:sp>
      <p:pic>
        <p:nvPicPr>
          <p:cNvPr id="7" name="Resim 6"/>
          <p:cNvPicPr>
            <a:picLocks/>
          </p:cNvPicPr>
          <p:nvPr userDrawn="1"/>
        </p:nvPicPr>
        <p:blipFill>
          <a:blip r:embed="rId2" cstate="print">
            <a:extLst>
              <a:ext uri="{28A0092B-C50C-407E-A947-70E740481C1C}">
                <a14:useLocalDpi xmlns:a14="http://schemas.microsoft.com/office/drawing/2010/main" val="0"/>
              </a:ext>
            </a:extLst>
          </a:blip>
          <a:stretch>
            <a:fillRect/>
          </a:stretch>
        </p:blipFill>
        <p:spPr>
          <a:xfrm>
            <a:off x="374481" y="6388537"/>
            <a:ext cx="1404000" cy="445192"/>
          </a:xfrm>
          <a:prstGeom prst="rect">
            <a:avLst/>
          </a:prstGeom>
        </p:spPr>
      </p:pic>
    </p:spTree>
    <p:extLst>
      <p:ext uri="{BB962C8B-B14F-4D97-AF65-F5344CB8AC3E}">
        <p14:creationId xmlns:p14="http://schemas.microsoft.com/office/powerpoint/2010/main" val="2677861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85082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881324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16" y="6215566"/>
            <a:ext cx="12188825" cy="64008"/>
          </a:xfrm>
          <a:prstGeom prst="rect">
            <a:avLst/>
          </a:prstGeom>
          <a:solidFill>
            <a:schemeClr val="accent3">
              <a:lumMod val="75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106880"/>
            <a:ext cx="10058400" cy="108692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333500"/>
            <a:ext cx="10058400" cy="4853544"/>
          </a:xfrm>
          <a:prstGeom prst="rect">
            <a:avLst/>
          </a:prstGeom>
        </p:spPr>
        <p:txBody>
          <a:bodyPr vert="horz" lIns="0" tIns="45720" rIns="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5096931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hdr="0" dt="0"/>
  <p:txStyles>
    <p:titleStyle>
      <a:lvl1pPr algn="l" defTabSz="914400" rtl="0" eaLnBrk="1" latinLnBrk="0" hangingPunct="1">
        <a:lnSpc>
          <a:spcPct val="85000"/>
        </a:lnSpc>
        <a:spcBef>
          <a:spcPct val="0"/>
        </a:spcBef>
        <a:buNone/>
        <a:defRPr sz="4000" b="1"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lumMod val="75000"/>
          </a:schemeClr>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lumMod val="75000"/>
          </a:schemeClr>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lumMod val="75000"/>
          </a:schemeClr>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lumMod val="75000"/>
          </a:schemeClr>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4.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tr-TR" dirty="0"/>
              <a:t>EKS Güvenlik Kontrolleri </a:t>
            </a:r>
            <a:r>
              <a:rPr lang="tr-TR" dirty="0" smtClean="0"/>
              <a:t/>
            </a:r>
            <a:br>
              <a:rPr lang="tr-TR" dirty="0" smtClean="0"/>
            </a:br>
            <a:r>
              <a:rPr lang="tr-TR" dirty="0" smtClean="0"/>
              <a:t>Eğitimi</a:t>
            </a:r>
            <a:endParaRPr lang="tr-TR" dirty="0"/>
          </a:p>
        </p:txBody>
      </p:sp>
      <p:sp>
        <p:nvSpPr>
          <p:cNvPr id="3" name="Subtitle 2"/>
          <p:cNvSpPr>
            <a:spLocks noGrp="1"/>
          </p:cNvSpPr>
          <p:nvPr>
            <p:ph type="subTitle" idx="1"/>
          </p:nvPr>
        </p:nvSpPr>
        <p:spPr/>
        <p:txBody>
          <a:bodyPr/>
          <a:lstStyle/>
          <a:p>
            <a:endParaRPr lang="tr-TR" dirty="0"/>
          </a:p>
        </p:txBody>
      </p:sp>
      <p:sp>
        <p:nvSpPr>
          <p:cNvPr id="5" name="Slide Number Placeholder 4"/>
          <p:cNvSpPr>
            <a:spLocks noGrp="1"/>
          </p:cNvSpPr>
          <p:nvPr>
            <p:ph type="sldNum" sz="quarter" idx="12"/>
          </p:nvPr>
        </p:nvSpPr>
        <p:spPr/>
        <p:txBody>
          <a:bodyPr/>
          <a:lstStyle/>
          <a:p>
            <a:pPr algn="r"/>
            <a:fld id="{7D03F2B0-5054-42D9-8ED0-42BB0C40E4D8}" type="slidenum">
              <a:rPr lang="en-US">
                <a:solidFill>
                  <a:prstClr val="black"/>
                </a:solidFill>
                <a:latin typeface="Calibri"/>
              </a:rPr>
              <a:pPr algn="r"/>
              <a:t>1</a:t>
            </a:fld>
            <a:endParaRPr lang="en-US" dirty="0">
              <a:solidFill>
                <a:prstClr val="black"/>
              </a:solidFill>
              <a:latin typeface="Calibri"/>
            </a:endParaRPr>
          </a:p>
        </p:txBody>
      </p:sp>
    </p:spTree>
    <p:extLst>
      <p:ext uri="{BB962C8B-B14F-4D97-AF65-F5344CB8AC3E}">
        <p14:creationId xmlns:p14="http://schemas.microsoft.com/office/powerpoint/2010/main" val="4127627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fld id="{9332D86C-291F-4B98-9324-4991D6325DD9}" type="datetime1">
              <a:rPr lang="tr-TR">
                <a:solidFill>
                  <a:prstClr val="black"/>
                </a:solidFill>
                <a:latin typeface="Calibri"/>
              </a:rPr>
              <a:pPr algn="r"/>
              <a:t>9.06.2023</a:t>
            </a:fld>
            <a:r>
              <a:rPr lang="en-US">
                <a:solidFill>
                  <a:prstClr val="black"/>
                </a:solidFill>
                <a:latin typeface="Calibri"/>
              </a:rPr>
              <a:t>   -   </a:t>
            </a:r>
            <a:fld id="{7D03F2B0-5054-42D9-8ED0-42BB0C40E4D8}" type="slidenum">
              <a:rPr lang="en-US">
                <a:solidFill>
                  <a:prstClr val="black"/>
                </a:solidFill>
                <a:latin typeface="Calibri"/>
              </a:rPr>
              <a:pPr algn="r"/>
              <a:t>2</a:t>
            </a:fld>
            <a:endParaRPr lang="en-US">
              <a:solidFill>
                <a:prstClr val="black"/>
              </a:solidFill>
              <a:latin typeface="Calibri"/>
            </a:endParaRPr>
          </a:p>
        </p:txBody>
      </p:sp>
      <p:sp>
        <p:nvSpPr>
          <p:cNvPr id="4" name="Title 1"/>
          <p:cNvSpPr txBox="1">
            <a:spLocks/>
          </p:cNvSpPr>
          <p:nvPr/>
        </p:nvSpPr>
        <p:spPr>
          <a:xfrm>
            <a:off x="983987" y="709604"/>
            <a:ext cx="3796560" cy="710019"/>
          </a:xfrm>
          <a:prstGeom prst="rect">
            <a:avLst/>
          </a:prstGeom>
        </p:spPr>
        <p:txBody>
          <a:bodyPr vert="horz" lIns="91440" tIns="45720" rIns="91440" bIns="45720" rtlCol="0" anchor="ctr">
            <a:noAutofit/>
          </a:bodyPr>
          <a:lstStyle>
            <a:lvl1pPr algn="l" defTabSz="914400" rtl="0" eaLnBrk="1" latinLnBrk="0" hangingPunct="1">
              <a:lnSpc>
                <a:spcPct val="85000"/>
              </a:lnSpc>
              <a:spcBef>
                <a:spcPct val="0"/>
              </a:spcBef>
              <a:buNone/>
              <a:defRPr sz="4000" b="1" kern="1200" spc="-50" baseline="0">
                <a:solidFill>
                  <a:schemeClr val="tx1">
                    <a:lumMod val="75000"/>
                    <a:lumOff val="25000"/>
                  </a:schemeClr>
                </a:solidFill>
                <a:latin typeface="+mj-lt"/>
                <a:ea typeface="+mj-ea"/>
                <a:cs typeface="+mj-cs"/>
              </a:defRPr>
            </a:lvl1pPr>
          </a:lstStyle>
          <a:p>
            <a:r>
              <a:rPr lang="tr-TR" dirty="0" smtClean="0">
                <a:solidFill>
                  <a:srgbClr val="FF0000"/>
                </a:solidFill>
                <a:latin typeface="Arial" panose="020B0604020202020204" pitchFamily="34" charset="0"/>
                <a:cs typeface="Arial" panose="020B0604020202020204" pitchFamily="34" charset="0"/>
              </a:rPr>
              <a:t>GİRİŞ</a:t>
            </a:r>
            <a:endParaRPr lang="tr-TR" b="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615019" y="1419623"/>
            <a:ext cx="6908728" cy="4401205"/>
          </a:xfrm>
          <a:prstGeom prst="rect">
            <a:avLst/>
          </a:prstGeom>
          <a:noFill/>
        </p:spPr>
        <p:txBody>
          <a:bodyPr wrap="square" rtlCol="0" anchor="ctr">
            <a:spAutoFit/>
          </a:bodyPr>
          <a:lstStyle/>
          <a:p>
            <a:pPr algn="just"/>
            <a:r>
              <a:rPr lang="tr-TR" sz="2800" dirty="0" smtClean="0"/>
              <a:t>	EKS </a:t>
            </a:r>
            <a:r>
              <a:rPr lang="tr-TR" sz="2800" dirty="0"/>
              <a:t>Güvenlik Kontrolleri, ulusal güvenliğin ayrılmaz bir parçası olan enerji güvenliğini tesis etmeye yönelik olarak EPDK tarafından uluslararası örnekler dikkate alınarak geliştirilmiş bir güvenlik kontrolleri bütünüdür. EKS Güvenlik Kontrolleri ile </a:t>
            </a:r>
            <a:r>
              <a:rPr lang="tr-TR" sz="2800" dirty="0" err="1"/>
              <a:t>EKS’lerin</a:t>
            </a:r>
            <a:r>
              <a:rPr lang="tr-TR" sz="2800" dirty="0"/>
              <a:t> karşılaştıkları güvenlik risklerinin ortadan kaldırılması, tespit edilmesi, riskin gerçekleşme olasılığının ve olası etkinin düşürülmesi amaçlanmaktadır</a:t>
            </a:r>
            <a:r>
              <a:rPr lang="tr-TR" sz="2800" dirty="0" smtClean="0"/>
              <a:t>.</a:t>
            </a:r>
            <a:endParaRPr lang="tr-TR" sz="6000" dirty="0">
              <a:solidFill>
                <a:prstClr val="black"/>
              </a:solidFill>
              <a:effectLst>
                <a:outerShdw blurRad="38100" dist="38100" dir="2700000" algn="tl">
                  <a:srgbClr val="000000">
                    <a:alpha val="43137"/>
                  </a:srgbClr>
                </a:outerShdw>
              </a:effectLst>
              <a:latin typeface="Calibri"/>
            </a:endParaRPr>
          </a:p>
        </p:txBody>
      </p:sp>
      <p:pic>
        <p:nvPicPr>
          <p:cNvPr id="2" name="Picture 2" descr="SİBER GÜVENLİK KONTROLLERİ ile ilgili gö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0422" y="1634036"/>
            <a:ext cx="3981672" cy="3852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662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a:t>
            </a:fld>
            <a:endParaRPr lang="en-US"/>
          </a:p>
        </p:txBody>
      </p:sp>
      <p:sp>
        <p:nvSpPr>
          <p:cNvPr id="4" name="Dikdörtgen 3"/>
          <p:cNvSpPr/>
          <p:nvPr/>
        </p:nvSpPr>
        <p:spPr>
          <a:xfrm>
            <a:off x="636838" y="4951999"/>
            <a:ext cx="10720972" cy="1015663"/>
          </a:xfrm>
          <a:prstGeom prst="rect">
            <a:avLst/>
          </a:prstGeom>
        </p:spPr>
        <p:txBody>
          <a:bodyPr wrap="square">
            <a:spAutoFit/>
          </a:bodyPr>
          <a:lstStyle/>
          <a:p>
            <a:pPr algn="just"/>
            <a:r>
              <a:rPr lang="tr-TR" sz="2000" dirty="0" err="1">
                <a:latin typeface="Arial" panose="020B0604020202020204" pitchFamily="34" charset="0"/>
                <a:ea typeface="Calibri" panose="020F0502020204030204" pitchFamily="34" charset="0"/>
                <a:cs typeface="Arial" panose="020B0604020202020204" pitchFamily="34" charset="0"/>
              </a:rPr>
              <a:t>EKS’ler</a:t>
            </a:r>
            <a:r>
              <a:rPr lang="tr-TR" sz="2000" dirty="0">
                <a:latin typeface="Arial" panose="020B0604020202020204" pitchFamily="34" charset="0"/>
                <a:ea typeface="Calibri" panose="020F0502020204030204" pitchFamily="34" charset="0"/>
                <a:cs typeface="Arial" panose="020B0604020202020204" pitchFamily="34" charset="0"/>
              </a:rPr>
              <a:t> için geliştirilmiş </a:t>
            </a:r>
            <a:r>
              <a:rPr lang="tr-TR" sz="2000" dirty="0" smtClean="0">
                <a:latin typeface="Arial" panose="020B0604020202020204" pitchFamily="34" charset="0"/>
                <a:ea typeface="Calibri" panose="020F0502020204030204" pitchFamily="34" charset="0"/>
                <a:cs typeface="Arial" panose="020B0604020202020204" pitchFamily="34" charset="0"/>
              </a:rPr>
              <a:t>bu kontrol sistemi bir bütün </a:t>
            </a:r>
            <a:r>
              <a:rPr lang="tr-TR" sz="2000" dirty="0">
                <a:latin typeface="Arial" panose="020B0604020202020204" pitchFamily="34" charset="0"/>
                <a:ea typeface="Calibri" panose="020F0502020204030204" pitchFamily="34" charset="0"/>
                <a:cs typeface="Arial" panose="020B0604020202020204" pitchFamily="34" charset="0"/>
              </a:rPr>
              <a:t>olması sebebiyle, çok geniş bir kapsama sahiptir. Her bir kontrolün uygulanması, uygulanacağı </a:t>
            </a:r>
            <a:r>
              <a:rPr lang="tr-TR" sz="2000" dirty="0" err="1">
                <a:latin typeface="Arial" panose="020B0604020202020204" pitchFamily="34" charset="0"/>
                <a:ea typeface="Calibri" panose="020F0502020204030204" pitchFamily="34" charset="0"/>
                <a:cs typeface="Arial" panose="020B0604020202020204" pitchFamily="34" charset="0"/>
              </a:rPr>
              <a:t>EKS’nin</a:t>
            </a:r>
            <a:r>
              <a:rPr lang="tr-TR" sz="2000" dirty="0">
                <a:latin typeface="Arial" panose="020B0604020202020204" pitchFamily="34" charset="0"/>
                <a:ea typeface="Calibri" panose="020F0502020204030204" pitchFamily="34" charset="0"/>
                <a:cs typeface="Arial" panose="020B0604020202020204" pitchFamily="34" charset="0"/>
              </a:rPr>
              <a:t> özellikleri, </a:t>
            </a:r>
            <a:r>
              <a:rPr lang="tr-TR" sz="2000" dirty="0" smtClean="0">
                <a:latin typeface="Arial" panose="020B0604020202020204" pitchFamily="34" charset="0"/>
                <a:ea typeface="Calibri" panose="020F0502020204030204" pitchFamily="34" charset="0"/>
                <a:cs typeface="Arial" panose="020B0604020202020204" pitchFamily="34" charset="0"/>
              </a:rPr>
              <a:t>EKS işleten enerji alt sektörünün özellikleri </a:t>
            </a:r>
            <a:r>
              <a:rPr lang="tr-TR" sz="2000" dirty="0">
                <a:latin typeface="Arial" panose="020B0604020202020204" pitchFamily="34" charset="0"/>
                <a:ea typeface="Calibri" panose="020F0502020204030204" pitchFamily="34" charset="0"/>
                <a:cs typeface="Arial" panose="020B0604020202020204" pitchFamily="34" charset="0"/>
              </a:rPr>
              <a:t>ve çevresel faktörlere bağlı olarak farklılık gösterebilir. </a:t>
            </a:r>
            <a:endParaRPr lang="tr-TR" sz="2000" dirty="0">
              <a:latin typeface="Arial" panose="020B0604020202020204" pitchFamily="34" charset="0"/>
              <a:cs typeface="Arial" panose="020B0604020202020204" pitchFamily="34" charset="0"/>
            </a:endParaRPr>
          </a:p>
        </p:txBody>
      </p:sp>
      <p:pic>
        <p:nvPicPr>
          <p:cNvPr id="2050" name="Picture 2" descr="İlgili resi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259" y="525548"/>
            <a:ext cx="10400130" cy="4416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3088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95662" y="2356943"/>
            <a:ext cx="10058400" cy="1136895"/>
          </a:xfrm>
        </p:spPr>
        <p:txBody>
          <a:bodyPr>
            <a:normAutofit/>
          </a:bodyPr>
          <a:lstStyle/>
          <a:p>
            <a:pPr algn="ctr"/>
            <a:r>
              <a:rPr lang="tr-TR" sz="4400" dirty="0"/>
              <a:t>EKS GÜVENLİK KONTROLLERİ</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a:t>
            </a:fld>
            <a:endParaRPr lang="en-US"/>
          </a:p>
        </p:txBody>
      </p:sp>
      <p:sp>
        <p:nvSpPr>
          <p:cNvPr id="4" name="Dikdörtgen 3"/>
          <p:cNvSpPr/>
          <p:nvPr/>
        </p:nvSpPr>
        <p:spPr>
          <a:xfrm>
            <a:off x="1668378" y="3690738"/>
            <a:ext cx="9512968" cy="830997"/>
          </a:xfrm>
          <a:prstGeom prst="rect">
            <a:avLst/>
          </a:prstGeom>
        </p:spPr>
        <p:txBody>
          <a:bodyPr wrap="square">
            <a:spAutoFit/>
          </a:bodyPr>
          <a:lstStyle/>
          <a:p>
            <a:pPr algn="ctr"/>
            <a:r>
              <a:rPr lang="tr-TR" sz="2400" b="1" i="1" dirty="0" smtClean="0">
                <a:solidFill>
                  <a:srgbClr val="FF0000"/>
                </a:solidFill>
              </a:rPr>
              <a:t>«SCADA</a:t>
            </a:r>
            <a:r>
              <a:rPr lang="tr-TR" sz="2400" b="1" i="1" dirty="0">
                <a:solidFill>
                  <a:srgbClr val="FF0000"/>
                </a:solidFill>
              </a:rPr>
              <a:t>, </a:t>
            </a:r>
            <a:r>
              <a:rPr lang="tr-TR" sz="2400" b="1" i="1" dirty="0" smtClean="0">
                <a:solidFill>
                  <a:srgbClr val="FF0000"/>
                </a:solidFill>
              </a:rPr>
              <a:t>ilk bakışta aldatıcı olarak basittir </a:t>
            </a:r>
            <a:r>
              <a:rPr lang="tr-TR" sz="2400" b="1" i="1" dirty="0">
                <a:solidFill>
                  <a:srgbClr val="FF0000"/>
                </a:solidFill>
              </a:rPr>
              <a:t>ve </a:t>
            </a:r>
            <a:r>
              <a:rPr lang="tr-TR" sz="2400" b="1" i="1" dirty="0" smtClean="0">
                <a:solidFill>
                  <a:srgbClr val="FF0000"/>
                </a:solidFill>
              </a:rPr>
              <a:t>detaya inildiğinde </a:t>
            </a:r>
            <a:r>
              <a:rPr lang="tr-TR" sz="2400" b="1" i="1" dirty="0">
                <a:solidFill>
                  <a:srgbClr val="FF0000"/>
                </a:solidFill>
              </a:rPr>
              <a:t>şeytani bir şekilde karmaşıktır</a:t>
            </a:r>
            <a:r>
              <a:rPr lang="tr-TR" sz="2400" b="1" i="1" dirty="0" smtClean="0">
                <a:solidFill>
                  <a:srgbClr val="FF0000"/>
                </a:solidFill>
              </a:rPr>
              <a:t>.»</a:t>
            </a:r>
            <a:endParaRPr lang="tr-TR" sz="2400" b="1" i="1" dirty="0">
              <a:solidFill>
                <a:srgbClr val="FF0000"/>
              </a:solidFill>
            </a:endParaRPr>
          </a:p>
        </p:txBody>
      </p:sp>
    </p:spTree>
    <p:extLst>
      <p:ext uri="{BB962C8B-B14F-4D97-AF65-F5344CB8AC3E}">
        <p14:creationId xmlns:p14="http://schemas.microsoft.com/office/powerpoint/2010/main" val="12712696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title"/>
          </p:nvPr>
        </p:nvSpPr>
        <p:spPr/>
        <p:txBody>
          <a:bodyPr/>
          <a:lstStyle/>
          <a:p>
            <a:r>
              <a:rPr lang="tr-TR" dirty="0" smtClean="0">
                <a:solidFill>
                  <a:srgbClr val="FF0000"/>
                </a:solidFill>
                <a:latin typeface="Arial" panose="020B0604020202020204" pitchFamily="34" charset="0"/>
                <a:cs typeface="Arial" panose="020B0604020202020204" pitchFamily="34" charset="0"/>
              </a:rPr>
              <a:t>Faydalanılan Kaynaklar</a:t>
            </a:r>
            <a:endParaRPr lang="tr-TR" dirty="0">
              <a:solidFill>
                <a:srgbClr val="FF0000"/>
              </a:solidFill>
              <a:latin typeface="Arial" panose="020B0604020202020204" pitchFamily="34" charset="0"/>
              <a:cs typeface="Arial" panose="020B0604020202020204" pitchFamily="34" charset="0"/>
            </a:endParaRPr>
          </a:p>
        </p:txBody>
      </p:sp>
      <p:sp>
        <p:nvSpPr>
          <p:cNvPr id="5" name="İçerik Yer Tutucusu 4"/>
          <p:cNvSpPr>
            <a:spLocks noGrp="1"/>
          </p:cNvSpPr>
          <p:nvPr>
            <p:ph idx="1"/>
          </p:nvPr>
        </p:nvSpPr>
        <p:spPr/>
        <p:txBody>
          <a:bodyPr/>
          <a:lstStyle/>
          <a:p>
            <a:pPr algn="just"/>
            <a:r>
              <a:rPr lang="tr-TR" sz="2200" dirty="0"/>
              <a:t>Risk analizi metodolojisinde belirlenen risklerde zafiyet, tehdit ve uygulanacak kontrollerin  değerlendirilmesi için hazırlanan Enerji Sektöründe EKS Güvenlik Kontrolleri </a:t>
            </a:r>
            <a:r>
              <a:rPr lang="tr-TR" sz="2200" dirty="0" smtClean="0"/>
              <a:t>dokümanında;</a:t>
            </a:r>
          </a:p>
          <a:p>
            <a:pPr lvl="1" algn="just"/>
            <a:r>
              <a:rPr lang="tr-TR" sz="2200" dirty="0" smtClean="0"/>
              <a:t>NIST </a:t>
            </a:r>
            <a:r>
              <a:rPr lang="tr-TR" sz="2200" dirty="0" err="1"/>
              <a:t>Cybersecurity</a:t>
            </a:r>
            <a:r>
              <a:rPr lang="tr-TR" sz="2200" dirty="0"/>
              <a:t> Framework ve SP-800 serisi dokümanları, </a:t>
            </a:r>
            <a:endParaRPr lang="tr-TR" sz="2200" dirty="0" smtClean="0"/>
          </a:p>
          <a:p>
            <a:pPr lvl="1" algn="just"/>
            <a:r>
              <a:rPr lang="tr-TR" sz="2200" dirty="0" smtClean="0"/>
              <a:t>ABD </a:t>
            </a:r>
            <a:r>
              <a:rPr lang="tr-TR" sz="2200" dirty="0"/>
              <a:t>Enerji Bakanlığı </a:t>
            </a:r>
            <a:r>
              <a:rPr lang="tr-TR" sz="2200" dirty="0" smtClean="0"/>
              <a:t>yayınları,</a:t>
            </a:r>
          </a:p>
          <a:p>
            <a:pPr lvl="1" algn="just"/>
            <a:r>
              <a:rPr lang="tr-TR" sz="2200" dirty="0" smtClean="0"/>
              <a:t>ABD </a:t>
            </a:r>
            <a:r>
              <a:rPr lang="tr-TR" sz="2200" dirty="0"/>
              <a:t>EKS-SOME(ICS-CERT) </a:t>
            </a:r>
            <a:r>
              <a:rPr lang="tr-TR" sz="2200" dirty="0" smtClean="0"/>
              <a:t>kaynakları,</a:t>
            </a:r>
          </a:p>
          <a:p>
            <a:pPr lvl="1" algn="just"/>
            <a:r>
              <a:rPr lang="tr-TR" sz="2200" dirty="0" smtClean="0"/>
              <a:t>ISA 62443 serisi dokümanlarından </a:t>
            </a:r>
            <a:r>
              <a:rPr lang="tr-TR" sz="2200" dirty="0"/>
              <a:t>faydalanılmıştır.</a:t>
            </a:r>
          </a:p>
          <a:p>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5</a:t>
            </a:fld>
            <a:endParaRPr lang="en-US"/>
          </a:p>
        </p:txBody>
      </p:sp>
    </p:spTree>
    <p:extLst>
      <p:ext uri="{BB962C8B-B14F-4D97-AF65-F5344CB8AC3E}">
        <p14:creationId xmlns:p14="http://schemas.microsoft.com/office/powerpoint/2010/main" val="27570659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bwMode="auto">
          <a:xfrm>
            <a:off x="520532" y="1306823"/>
            <a:ext cx="6152984" cy="466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419100" algn="l"/>
                <a:tab pos="5754688" algn="r"/>
              </a:tabLst>
              <a:defRPr>
                <a:solidFill>
                  <a:schemeClr val="tx1"/>
                </a:solidFill>
                <a:latin typeface="Arial" panose="020B0604020202020204" pitchFamily="34" charset="0"/>
              </a:defRPr>
            </a:lvl9pPr>
          </a:lstStyle>
          <a:p>
            <a:pPr lvl="0">
              <a:lnSpc>
                <a:spcPct val="150000"/>
              </a:lnSpc>
            </a:pPr>
            <a:r>
              <a:rPr lang="tr-TR" altLang="tr-TR" sz="2200" b="0" dirty="0">
                <a:ea typeface="+mn-ea"/>
                <a:cs typeface="Arial" panose="020B0604020202020204" pitchFamily="34" charset="0"/>
              </a:rPr>
              <a:t>1.	</a:t>
            </a:r>
            <a:r>
              <a:rPr lang="tr-TR" altLang="tr-TR" sz="2200" b="0" dirty="0" smtClean="0">
                <a:ea typeface="+mn-ea"/>
                <a:cs typeface="Arial" panose="020B0604020202020204" pitchFamily="34" charset="0"/>
              </a:rPr>
              <a:t>Erişim Kontrolü</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2.	Farkındalık Ve Eğitim</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3.	Denetim Ve Hesap Verebilirlik</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4.	Güvenlik Değerlendirmesi Ve Yetkilendirme</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5.	Konfigürasyon Yönetimi</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6.	Acil Durum Planlaması</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7.	Kimlik ve Kimlik Doğrulama</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8.	Olay Müdahale</a:t>
            </a:r>
            <a:br>
              <a:rPr lang="tr-TR" altLang="tr-TR" sz="2200" b="0" dirty="0" smtClean="0">
                <a:ea typeface="+mn-ea"/>
                <a:cs typeface="Arial" panose="020B0604020202020204" pitchFamily="34" charset="0"/>
              </a:rPr>
            </a:br>
            <a:r>
              <a:rPr lang="tr-TR" altLang="tr-TR" sz="2200" b="0" dirty="0" smtClean="0">
                <a:ea typeface="+mn-ea"/>
                <a:cs typeface="Arial" panose="020B0604020202020204" pitchFamily="34" charset="0"/>
              </a:rPr>
              <a:t>9.	Bakım</a:t>
            </a:r>
            <a:endParaRPr lang="tr-TR" altLang="tr-TR" sz="2200" b="0" dirty="0">
              <a:ea typeface="+mn-ea"/>
              <a:cs typeface="Arial" panose="020B0604020202020204" pitchFamily="34" charset="0"/>
            </a:endParaRP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6</a:t>
            </a:fld>
            <a:endParaRPr lang="en-US"/>
          </a:p>
        </p:txBody>
      </p:sp>
      <p:sp>
        <p:nvSpPr>
          <p:cNvPr id="6" name="Dikdörtgen 5"/>
          <p:cNvSpPr/>
          <p:nvPr/>
        </p:nvSpPr>
        <p:spPr>
          <a:xfrm>
            <a:off x="6529137" y="1305846"/>
            <a:ext cx="5273188" cy="4662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eaLnBrk="0" fontAlgn="base" hangingPunct="0">
              <a:lnSpc>
                <a:spcPct val="150000"/>
              </a:lnSpc>
              <a:spcBef>
                <a:spcPct val="0"/>
              </a:spcBef>
              <a:spcAft>
                <a:spcPct val="0"/>
              </a:spcAft>
              <a:tabLst>
                <a:tab pos="419100" algn="l"/>
                <a:tab pos="5754688" algn="r"/>
              </a:tabLst>
            </a:pPr>
            <a:r>
              <a:rPr lang="tr-TR" altLang="tr-TR" sz="2200" spc="-50" dirty="0" smtClean="0">
                <a:latin typeface="Arial" panose="020B0604020202020204" pitchFamily="34" charset="0"/>
                <a:ea typeface="Calibri" panose="020F0502020204030204" pitchFamily="34" charset="0"/>
                <a:cs typeface="Arial" panose="020B0604020202020204" pitchFamily="34" charset="0"/>
              </a:rPr>
              <a:t>10.	Medya (Ortam) Koruması</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11.	Fiziksel ve Çevresel Güvenlik</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12.	Planlama</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13.	Personel Güvenliği</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14.	Risk Değerlendirme</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15.	Sistem ve Hizmet Edinimi</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16.	Sistem ve İletişim Güvenliği</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17.	Sistem ve Bilgi Bütünlüğü</a:t>
            </a:r>
            <a:br>
              <a:rPr lang="tr-TR" altLang="tr-TR" sz="2200" spc="-50" dirty="0" smtClean="0">
                <a:latin typeface="Arial" panose="020B0604020202020204" pitchFamily="34" charset="0"/>
                <a:ea typeface="Calibri" panose="020F0502020204030204" pitchFamily="34" charset="0"/>
                <a:cs typeface="Arial" panose="020B0604020202020204" pitchFamily="34" charset="0"/>
              </a:rPr>
            </a:br>
            <a:r>
              <a:rPr lang="tr-TR" altLang="tr-TR" sz="2200" spc="-50" dirty="0" smtClean="0">
                <a:latin typeface="Arial" panose="020B0604020202020204" pitchFamily="34" charset="0"/>
                <a:ea typeface="Calibri" panose="020F0502020204030204" pitchFamily="34" charset="0"/>
                <a:cs typeface="Arial" panose="020B0604020202020204" pitchFamily="34" charset="0"/>
              </a:rPr>
              <a:t>18.	Program Yönetimi</a:t>
            </a:r>
            <a:endParaRPr lang="tr-TR" sz="2200" spc="-50" dirty="0">
              <a:latin typeface="Arial" panose="020B0604020202020204" pitchFamily="34" charset="0"/>
              <a:ea typeface="Calibri" panose="020F0502020204030204" pitchFamily="34" charset="0"/>
              <a:cs typeface="Arial" panose="020B0604020202020204" pitchFamily="34" charset="0"/>
            </a:endParaRPr>
          </a:p>
        </p:txBody>
      </p:sp>
      <p:sp>
        <p:nvSpPr>
          <p:cNvPr id="10" name="Unvan 1"/>
          <p:cNvSpPr txBox="1">
            <a:spLocks/>
          </p:cNvSpPr>
          <p:nvPr/>
        </p:nvSpPr>
        <p:spPr>
          <a:xfrm>
            <a:off x="778795" y="159399"/>
            <a:ext cx="10058400" cy="1136895"/>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000" b="1" kern="1200" spc="-50" baseline="0">
                <a:solidFill>
                  <a:schemeClr val="tx1">
                    <a:lumMod val="75000"/>
                    <a:lumOff val="25000"/>
                  </a:schemeClr>
                </a:solidFill>
                <a:latin typeface="+mj-lt"/>
                <a:ea typeface="+mj-ea"/>
                <a:cs typeface="+mj-cs"/>
              </a:defRPr>
            </a:lvl1pPr>
          </a:lstStyle>
          <a:p>
            <a:pPr algn="ctr"/>
            <a:r>
              <a:rPr lang="tr-TR" sz="4400" dirty="0" smtClean="0">
                <a:solidFill>
                  <a:srgbClr val="FF0000"/>
                </a:solidFill>
              </a:rPr>
              <a:t>EKS GÜVENLİK KONTROLLERİ</a:t>
            </a:r>
            <a:endParaRPr lang="tr-TR" sz="4400" dirty="0">
              <a:solidFill>
                <a:srgbClr val="FF0000"/>
              </a:solidFill>
            </a:endParaRPr>
          </a:p>
        </p:txBody>
      </p:sp>
    </p:spTree>
    <p:extLst>
      <p:ext uri="{BB962C8B-B14F-4D97-AF65-F5344CB8AC3E}">
        <p14:creationId xmlns:p14="http://schemas.microsoft.com/office/powerpoint/2010/main" val="6861958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38855" y="239385"/>
            <a:ext cx="11123891" cy="931689"/>
          </a:xfrm>
        </p:spPr>
        <p:txBody>
          <a:bodyPr>
            <a:noAutofit/>
          </a:bodyPr>
          <a:lstStyle/>
          <a:p>
            <a:pPr algn="ctr"/>
            <a:r>
              <a:rPr lang="tr-TR" sz="2800" dirty="0" smtClean="0"/>
              <a:t>1. </a:t>
            </a:r>
            <a:r>
              <a:rPr lang="tr-TR" sz="2800" dirty="0" err="1" smtClean="0"/>
              <a:t>EKS'lere</a:t>
            </a:r>
            <a:r>
              <a:rPr lang="tr-TR" sz="2800" dirty="0" smtClean="0"/>
              <a:t> </a:t>
            </a:r>
            <a:r>
              <a:rPr lang="tr-TR" sz="2800" dirty="0"/>
              <a:t>uzaktan erişimlerde çok faktörlü kimlik doğrulama </a:t>
            </a:r>
            <a:r>
              <a:rPr lang="tr-TR" sz="2800" dirty="0" smtClean="0"/>
              <a:t>kullanılmaması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7</a:t>
            </a:fld>
            <a:endParaRPr lang="en-US"/>
          </a:p>
        </p:txBody>
      </p:sp>
      <p:sp>
        <p:nvSpPr>
          <p:cNvPr id="4" name="Dikdörtgen 3"/>
          <p:cNvSpPr/>
          <p:nvPr/>
        </p:nvSpPr>
        <p:spPr>
          <a:xfrm>
            <a:off x="9334078" y="5795029"/>
            <a:ext cx="2511650" cy="369332"/>
          </a:xfrm>
          <a:prstGeom prst="rect">
            <a:avLst/>
          </a:prstGeom>
        </p:spPr>
        <p:txBody>
          <a:bodyPr wrap="none">
            <a:spAutoFit/>
          </a:bodyPr>
          <a:lstStyle/>
          <a:p>
            <a:r>
              <a:rPr lang="tr-TR" dirty="0" smtClean="0">
                <a:solidFill>
                  <a:srgbClr val="FF0000"/>
                </a:solidFill>
              </a:rPr>
              <a:t>Referans: K1.6 K7.4 K9.2</a:t>
            </a:r>
            <a:endParaRPr lang="tr-TR" dirty="0">
              <a:solidFill>
                <a:srgbClr val="FF0000"/>
              </a:solidFill>
            </a:endParaRPr>
          </a:p>
        </p:txBody>
      </p:sp>
      <p:pic>
        <p:nvPicPr>
          <p:cNvPr id="11" name="Resim 10"/>
          <p:cNvPicPr>
            <a:picLocks noChangeAspect="1"/>
          </p:cNvPicPr>
          <p:nvPr/>
        </p:nvPicPr>
        <p:blipFill>
          <a:blip r:embed="rId3"/>
          <a:stretch>
            <a:fillRect/>
          </a:stretch>
        </p:blipFill>
        <p:spPr>
          <a:xfrm>
            <a:off x="282979" y="1171074"/>
            <a:ext cx="5201096" cy="4181681"/>
          </a:xfrm>
          <a:prstGeom prst="rect">
            <a:avLst/>
          </a:prstGeom>
        </p:spPr>
      </p:pic>
      <p:pic>
        <p:nvPicPr>
          <p:cNvPr id="8" name="Resim 7"/>
          <p:cNvPicPr>
            <a:picLocks noChangeAspect="1"/>
          </p:cNvPicPr>
          <p:nvPr/>
        </p:nvPicPr>
        <p:blipFill>
          <a:blip r:embed="rId4"/>
          <a:stretch>
            <a:fillRect/>
          </a:stretch>
        </p:blipFill>
        <p:spPr>
          <a:xfrm>
            <a:off x="1035100" y="1461421"/>
            <a:ext cx="3857849" cy="3739406"/>
          </a:xfrm>
          <a:prstGeom prst="rect">
            <a:avLst/>
          </a:prstGeom>
          <a:effectLst>
            <a:outerShdw blurRad="50800" dist="50800" dir="5400000" algn="ctr" rotWithShape="0">
              <a:srgbClr val="000000"/>
            </a:outerShdw>
          </a:effectLst>
        </p:spPr>
      </p:pic>
      <p:pic>
        <p:nvPicPr>
          <p:cNvPr id="1026" name="Picture 2" descr="İlgili resi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399" y="2042594"/>
            <a:ext cx="4667250" cy="2600325"/>
          </a:xfrm>
          <a:prstGeom prst="rect">
            <a:avLst/>
          </a:prstGeom>
          <a:noFill/>
          <a:extLst>
            <a:ext uri="{909E8E84-426E-40DD-AFC4-6F175D3DCCD1}">
              <a14:hiddenFill xmlns:a14="http://schemas.microsoft.com/office/drawing/2010/main">
                <a:solidFill>
                  <a:srgbClr val="FFFFFF"/>
                </a:solidFill>
              </a14:hiddenFill>
            </a:ext>
          </a:extLst>
        </p:spPr>
      </p:pic>
      <p:sp>
        <p:nvSpPr>
          <p:cNvPr id="9" name="Dikdörtgen 8"/>
          <p:cNvSpPr/>
          <p:nvPr/>
        </p:nvSpPr>
        <p:spPr>
          <a:xfrm>
            <a:off x="5866746" y="2696426"/>
            <a:ext cx="6161770" cy="646331"/>
          </a:xfrm>
          <a:prstGeom prst="rect">
            <a:avLst/>
          </a:prstGeom>
        </p:spPr>
        <p:txBody>
          <a:bodyPr wrap="square">
            <a:spAutoFit/>
          </a:bodyPr>
          <a:lstStyle/>
          <a:p>
            <a:pPr algn="just"/>
            <a:r>
              <a:rPr lang="tr-TR" dirty="0" smtClean="0">
                <a:latin typeface="+mj-lt"/>
                <a:ea typeface="Calibri" panose="020F0502020204030204" pitchFamily="34" charset="0"/>
              </a:rPr>
              <a:t>Uzaktan </a:t>
            </a:r>
            <a:r>
              <a:rPr lang="tr-TR" dirty="0">
                <a:latin typeface="+mj-lt"/>
                <a:ea typeface="Calibri" panose="020F0502020204030204" pitchFamily="34" charset="0"/>
              </a:rPr>
              <a:t>erişim oturumlarını korumak için </a:t>
            </a:r>
            <a:r>
              <a:rPr lang="tr-TR" dirty="0" smtClean="0">
                <a:latin typeface="+mj-lt"/>
                <a:ea typeface="Calibri" panose="020F0502020204030204" pitchFamily="34" charset="0"/>
              </a:rPr>
              <a:t>çok faktörlü şifreleme mekanizması uygulanmalıdır.</a:t>
            </a:r>
            <a:endParaRPr lang="tr-TR" dirty="0">
              <a:latin typeface="+mj-lt"/>
            </a:endParaRPr>
          </a:p>
        </p:txBody>
      </p:sp>
      <p:sp>
        <p:nvSpPr>
          <p:cNvPr id="10" name="Dikdörtgen 9"/>
          <p:cNvSpPr/>
          <p:nvPr/>
        </p:nvSpPr>
        <p:spPr>
          <a:xfrm>
            <a:off x="5866746" y="1461421"/>
            <a:ext cx="6096000" cy="1200329"/>
          </a:xfrm>
          <a:prstGeom prst="rect">
            <a:avLst/>
          </a:prstGeom>
        </p:spPr>
        <p:txBody>
          <a:bodyPr>
            <a:spAutoFit/>
          </a:bodyPr>
          <a:lstStyle/>
          <a:p>
            <a:pPr algn="just"/>
            <a:r>
              <a:rPr lang="tr-TR" dirty="0">
                <a:latin typeface="+mj-lt"/>
                <a:ea typeface="Calibri" panose="020F0502020204030204" pitchFamily="34" charset="0"/>
              </a:rPr>
              <a:t>Uzaktan erişim oturumlarının </a:t>
            </a:r>
            <a:r>
              <a:rPr lang="tr-TR" dirty="0" smtClean="0">
                <a:latin typeface="+mj-lt"/>
                <a:ea typeface="Calibri" panose="020F0502020204030204" pitchFamily="34" charset="0"/>
              </a:rPr>
              <a:t>izlenmesi </a:t>
            </a:r>
            <a:r>
              <a:rPr lang="tr-TR" dirty="0">
                <a:latin typeface="+mj-lt"/>
                <a:ea typeface="Calibri" panose="020F0502020204030204" pitchFamily="34" charset="0"/>
              </a:rPr>
              <a:t>ve denetlenmesi, </a:t>
            </a:r>
            <a:r>
              <a:rPr lang="tr-TR" dirty="0" smtClean="0">
                <a:latin typeface="+mj-lt"/>
                <a:ea typeface="Calibri" panose="020F0502020204030204" pitchFamily="34" charset="0"/>
              </a:rPr>
              <a:t>sistemlerinize </a:t>
            </a:r>
            <a:r>
              <a:rPr lang="tr-TR" dirty="0">
                <a:latin typeface="+mj-lt"/>
                <a:ea typeface="Calibri" panose="020F0502020204030204" pitchFamily="34" charset="0"/>
              </a:rPr>
              <a:t>bu bağlantılar üzerinden gelebilecek tehdit ve </a:t>
            </a:r>
            <a:r>
              <a:rPr lang="tr-TR" dirty="0" smtClean="0">
                <a:latin typeface="+mj-lt"/>
                <a:ea typeface="Calibri" panose="020F0502020204030204" pitchFamily="34" charset="0"/>
              </a:rPr>
              <a:t>saldırıların algılanabilmesi için bir erişim politikası oluşturulmalıdır.</a:t>
            </a:r>
            <a:endParaRPr lang="tr-TR" dirty="0">
              <a:latin typeface="+mj-lt"/>
            </a:endParaRPr>
          </a:p>
        </p:txBody>
      </p:sp>
      <p:sp>
        <p:nvSpPr>
          <p:cNvPr id="12" name="Dikdörtgen 11"/>
          <p:cNvSpPr/>
          <p:nvPr/>
        </p:nvSpPr>
        <p:spPr>
          <a:xfrm>
            <a:off x="5866746" y="3450892"/>
            <a:ext cx="6096000" cy="1754326"/>
          </a:xfrm>
          <a:prstGeom prst="rect">
            <a:avLst/>
          </a:prstGeom>
        </p:spPr>
        <p:txBody>
          <a:bodyPr>
            <a:spAutoFit/>
          </a:bodyPr>
          <a:lstStyle/>
          <a:p>
            <a:pPr algn="just"/>
            <a:r>
              <a:rPr lang="tr-TR" dirty="0" smtClean="0">
                <a:latin typeface="+mj-lt"/>
                <a:ea typeface="Calibri" panose="020F0502020204030204" pitchFamily="34" charset="0"/>
              </a:rPr>
              <a:t>Dış kullanıcılar</a:t>
            </a:r>
            <a:r>
              <a:rPr lang="tr-TR" dirty="0">
                <a:latin typeface="+mj-lt"/>
                <a:ea typeface="Calibri" panose="020F0502020204030204" pitchFamily="34" charset="0"/>
              </a:rPr>
              <a:t>, </a:t>
            </a:r>
            <a:r>
              <a:rPr lang="tr-TR" dirty="0" smtClean="0">
                <a:latin typeface="+mj-lt"/>
                <a:ea typeface="Calibri" panose="020F0502020204030204" pitchFamily="34" charset="0"/>
              </a:rPr>
              <a:t>sisteme </a:t>
            </a:r>
            <a:r>
              <a:rPr lang="tr-TR" dirty="0">
                <a:latin typeface="+mj-lt"/>
                <a:ea typeface="Calibri" panose="020F0502020204030204" pitchFamily="34" charset="0"/>
              </a:rPr>
              <a:t>erişmeye ve kullanmaya yetkili kişiler dışında kalan ve işletme </a:t>
            </a:r>
            <a:r>
              <a:rPr lang="tr-TR" dirty="0" smtClean="0">
                <a:latin typeface="+mj-lt"/>
                <a:ea typeface="Calibri" panose="020F0502020204030204" pitchFamily="34" charset="0"/>
              </a:rPr>
              <a:t>personeli olmayan sistem </a:t>
            </a:r>
            <a:r>
              <a:rPr lang="tr-TR" dirty="0">
                <a:latin typeface="+mj-lt"/>
                <a:ea typeface="Calibri" panose="020F0502020204030204" pitchFamily="34" charset="0"/>
              </a:rPr>
              <a:t>kullanıcılarını içerir</a:t>
            </a:r>
            <a:r>
              <a:rPr lang="tr-TR" dirty="0" smtClean="0">
                <a:latin typeface="+mj-lt"/>
                <a:ea typeface="Calibri" panose="020F0502020204030204" pitchFamily="34" charset="0"/>
              </a:rPr>
              <a:t>.</a:t>
            </a:r>
            <a:r>
              <a:rPr lang="tr-TR" dirty="0">
                <a:ea typeface="Calibri" panose="020F0502020204030204" pitchFamily="34" charset="0"/>
              </a:rPr>
              <a:t> </a:t>
            </a:r>
            <a:r>
              <a:rPr lang="tr-TR" dirty="0">
                <a:latin typeface="+mj-lt"/>
                <a:ea typeface="Calibri" panose="020F0502020204030204" pitchFamily="34" charset="0"/>
              </a:rPr>
              <a:t>Bu kişiler, organizasyon tarafından açıkça tanımlanan ve </a:t>
            </a:r>
            <a:r>
              <a:rPr lang="tr-TR" dirty="0" err="1">
                <a:latin typeface="+mj-lt"/>
                <a:ea typeface="Calibri" panose="020F0502020204030204" pitchFamily="34" charset="0"/>
              </a:rPr>
              <a:t>dokümante</a:t>
            </a:r>
            <a:r>
              <a:rPr lang="tr-TR" dirty="0">
                <a:latin typeface="+mj-lt"/>
                <a:ea typeface="Calibri" panose="020F0502020204030204" pitchFamily="34" charset="0"/>
              </a:rPr>
              <a:t> edilen erişimler dışındaki erişimler için </a:t>
            </a:r>
            <a:r>
              <a:rPr lang="tr-TR" dirty="0" err="1" smtClean="0">
                <a:latin typeface="+mj-lt"/>
                <a:ea typeface="Calibri" panose="020F0502020204030204" pitchFamily="34" charset="0"/>
              </a:rPr>
              <a:t>unique</a:t>
            </a:r>
            <a:r>
              <a:rPr lang="tr-TR" dirty="0" smtClean="0">
                <a:latin typeface="+mj-lt"/>
                <a:ea typeface="Calibri" panose="020F0502020204030204" pitchFamily="34" charset="0"/>
              </a:rPr>
              <a:t> bir </a:t>
            </a:r>
            <a:r>
              <a:rPr lang="tr-TR" dirty="0">
                <a:latin typeface="+mj-lt"/>
                <a:ea typeface="Calibri" panose="020F0502020204030204" pitchFamily="34" charset="0"/>
              </a:rPr>
              <a:t>kimlik </a:t>
            </a:r>
            <a:r>
              <a:rPr lang="tr-TR" dirty="0" smtClean="0">
                <a:latin typeface="+mj-lt"/>
                <a:ea typeface="Calibri" panose="020F0502020204030204" pitchFamily="34" charset="0"/>
              </a:rPr>
              <a:t>tanımlanır </a:t>
            </a:r>
            <a:r>
              <a:rPr lang="tr-TR" dirty="0">
                <a:latin typeface="+mj-lt"/>
                <a:ea typeface="Calibri" panose="020F0502020204030204" pitchFamily="34" charset="0"/>
              </a:rPr>
              <a:t>ve </a:t>
            </a:r>
            <a:r>
              <a:rPr lang="tr-TR" dirty="0" smtClean="0">
                <a:latin typeface="+mj-lt"/>
                <a:ea typeface="Calibri" panose="020F0502020204030204" pitchFamily="34" charset="0"/>
              </a:rPr>
              <a:t>bu kimlik giriş esnasında doğrulanır</a:t>
            </a:r>
            <a:r>
              <a:rPr lang="tr-TR" dirty="0">
                <a:latin typeface="+mj-lt"/>
                <a:ea typeface="Calibri" panose="020F0502020204030204" pitchFamily="34" charset="0"/>
              </a:rPr>
              <a:t>.</a:t>
            </a:r>
          </a:p>
          <a:p>
            <a:pPr algn="just"/>
            <a:endParaRPr lang="tr-TR" dirty="0">
              <a:latin typeface="+mj-lt"/>
            </a:endParaRPr>
          </a:p>
        </p:txBody>
      </p:sp>
    </p:spTree>
    <p:extLst>
      <p:ext uri="{BB962C8B-B14F-4D97-AF65-F5344CB8AC3E}">
        <p14:creationId xmlns:p14="http://schemas.microsoft.com/office/powerpoint/2010/main" val="1678593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Effect transition="in" filter="barn(inVertical)">
                                      <p:cBhvr>
                                        <p:cTn id="31" dur="500"/>
                                        <p:tgtEl>
                                          <p:spTgt spid="1026"/>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95006"/>
            <a:ext cx="9031460" cy="1136895"/>
          </a:xfrm>
        </p:spPr>
        <p:txBody>
          <a:bodyPr>
            <a:normAutofit/>
          </a:bodyPr>
          <a:lstStyle/>
          <a:p>
            <a:pPr algn="ctr"/>
            <a:r>
              <a:rPr lang="tr-TR" sz="2800" dirty="0" smtClean="0"/>
              <a:t>2. </a:t>
            </a:r>
            <a:r>
              <a:rPr lang="tr-TR" sz="2800" dirty="0" err="1" smtClean="0"/>
              <a:t>EKS'lere</a:t>
            </a:r>
            <a:r>
              <a:rPr lang="tr-TR" sz="2800" dirty="0" smtClean="0"/>
              <a:t> </a:t>
            </a:r>
            <a:r>
              <a:rPr lang="tr-TR" sz="2800" dirty="0"/>
              <a:t>uzaktan erişimde trafiğin şifrelenmeden </a:t>
            </a:r>
            <a:r>
              <a:rPr lang="tr-TR" sz="2800" dirty="0" smtClean="0"/>
              <a:t>iletilmesi</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8</a:t>
            </a:fld>
            <a:endParaRPr lang="en-US"/>
          </a:p>
        </p:txBody>
      </p:sp>
      <p:sp>
        <p:nvSpPr>
          <p:cNvPr id="4" name="Dikdörtgen 3"/>
          <p:cNvSpPr/>
          <p:nvPr/>
        </p:nvSpPr>
        <p:spPr>
          <a:xfrm>
            <a:off x="9854477" y="5738152"/>
            <a:ext cx="2108269" cy="369332"/>
          </a:xfrm>
          <a:prstGeom prst="rect">
            <a:avLst/>
          </a:prstGeom>
        </p:spPr>
        <p:txBody>
          <a:bodyPr wrap="none">
            <a:spAutoFit/>
          </a:bodyPr>
          <a:lstStyle/>
          <a:p>
            <a:r>
              <a:rPr lang="tr-TR" dirty="0" smtClean="0">
                <a:solidFill>
                  <a:srgbClr val="FF0000"/>
                </a:solidFill>
              </a:rPr>
              <a:t>K1.6 K7.4 </a:t>
            </a:r>
            <a:r>
              <a:rPr lang="tr-TR" dirty="0">
                <a:solidFill>
                  <a:srgbClr val="FF0000"/>
                </a:solidFill>
              </a:rPr>
              <a:t>K9.2 </a:t>
            </a:r>
            <a:r>
              <a:rPr lang="tr-TR" dirty="0" smtClean="0">
                <a:solidFill>
                  <a:srgbClr val="FF0000"/>
                </a:solidFill>
              </a:rPr>
              <a:t>K16.3</a:t>
            </a:r>
            <a:endParaRPr lang="tr-TR" dirty="0">
              <a:solidFill>
                <a:srgbClr val="FF0000"/>
              </a:solidFill>
            </a:endParaRPr>
          </a:p>
        </p:txBody>
      </p:sp>
      <p:pic>
        <p:nvPicPr>
          <p:cNvPr id="5" name="Resim 4"/>
          <p:cNvPicPr>
            <a:picLocks noChangeAspect="1"/>
          </p:cNvPicPr>
          <p:nvPr/>
        </p:nvPicPr>
        <p:blipFill>
          <a:blip r:embed="rId3"/>
          <a:stretch>
            <a:fillRect/>
          </a:stretch>
        </p:blipFill>
        <p:spPr>
          <a:xfrm>
            <a:off x="580765" y="1511617"/>
            <a:ext cx="4273868" cy="3476019"/>
          </a:xfrm>
          <a:prstGeom prst="rect">
            <a:avLst/>
          </a:prstGeom>
        </p:spPr>
      </p:pic>
      <p:pic>
        <p:nvPicPr>
          <p:cNvPr id="6" name="Resim 5"/>
          <p:cNvPicPr>
            <a:picLocks noChangeAspect="1"/>
          </p:cNvPicPr>
          <p:nvPr/>
        </p:nvPicPr>
        <p:blipFill>
          <a:blip r:embed="rId4"/>
          <a:stretch>
            <a:fillRect/>
          </a:stretch>
        </p:blipFill>
        <p:spPr>
          <a:xfrm>
            <a:off x="423524" y="2088536"/>
            <a:ext cx="4810298" cy="2516419"/>
          </a:xfrm>
          <a:prstGeom prst="rect">
            <a:avLst/>
          </a:prstGeom>
        </p:spPr>
      </p:pic>
      <p:sp>
        <p:nvSpPr>
          <p:cNvPr id="7" name="Dikdörtgen 6"/>
          <p:cNvSpPr/>
          <p:nvPr/>
        </p:nvSpPr>
        <p:spPr>
          <a:xfrm>
            <a:off x="5613010" y="1511617"/>
            <a:ext cx="6096000" cy="646331"/>
          </a:xfrm>
          <a:prstGeom prst="rect">
            <a:avLst/>
          </a:prstGeom>
        </p:spPr>
        <p:txBody>
          <a:bodyPr>
            <a:spAutoFit/>
          </a:bodyPr>
          <a:lstStyle/>
          <a:p>
            <a:pPr algn="just"/>
            <a:r>
              <a:rPr lang="tr-TR" dirty="0" smtClean="0"/>
              <a:t>İşletme, </a:t>
            </a:r>
            <a:r>
              <a:rPr lang="tr-TR" dirty="0"/>
              <a:t>iletilen bilgilerin gizliliğinin ve bütünlüğünün korunmasını sağlar</a:t>
            </a:r>
            <a:r>
              <a:rPr lang="tr-TR" dirty="0" smtClean="0"/>
              <a:t>.</a:t>
            </a:r>
            <a:endParaRPr lang="tr-TR" dirty="0"/>
          </a:p>
        </p:txBody>
      </p:sp>
      <p:sp>
        <p:nvSpPr>
          <p:cNvPr id="8" name="Dikdörtgen 7"/>
          <p:cNvSpPr/>
          <p:nvPr/>
        </p:nvSpPr>
        <p:spPr>
          <a:xfrm>
            <a:off x="5613010" y="3249626"/>
            <a:ext cx="6096000" cy="1477328"/>
          </a:xfrm>
          <a:prstGeom prst="rect">
            <a:avLst/>
          </a:prstGeom>
        </p:spPr>
        <p:txBody>
          <a:bodyPr>
            <a:spAutoFit/>
          </a:bodyPr>
          <a:lstStyle/>
          <a:p>
            <a:pPr algn="just"/>
            <a:r>
              <a:rPr lang="tr-TR" dirty="0" smtClean="0"/>
              <a:t>Standart </a:t>
            </a:r>
            <a:r>
              <a:rPr lang="tr-TR" dirty="0"/>
              <a:t>veri iletiminde hangi gizlilik/bütünlük kontrollerinin bulunması gerektiğini </a:t>
            </a:r>
            <a:r>
              <a:rPr lang="tr-TR" dirty="0" smtClean="0"/>
              <a:t>belirler. </a:t>
            </a:r>
            <a:r>
              <a:rPr lang="tr-TR" dirty="0"/>
              <a:t>Gerekli güvenlik kontrolleri, uygun kontrol araçları vasıtasıyla </a:t>
            </a:r>
            <a:r>
              <a:rPr lang="tr-TR" dirty="0" smtClean="0"/>
              <a:t>gerçekleştirilir. </a:t>
            </a:r>
            <a:r>
              <a:rPr lang="tr-TR" dirty="0"/>
              <a:t>Kontroller uygulanamazsa veya gerçekleştirilemezse </a:t>
            </a:r>
            <a:r>
              <a:rPr lang="tr-TR" dirty="0" smtClean="0"/>
              <a:t>uygun </a:t>
            </a:r>
            <a:r>
              <a:rPr lang="tr-TR" dirty="0"/>
              <a:t>telafi güvenlik kontrollerini </a:t>
            </a:r>
            <a:r>
              <a:rPr lang="tr-TR" dirty="0" smtClean="0"/>
              <a:t>uygular </a:t>
            </a:r>
            <a:r>
              <a:rPr lang="tr-TR" dirty="0"/>
              <a:t>veya ek riski açıkça kabul </a:t>
            </a:r>
            <a:r>
              <a:rPr lang="tr-TR" dirty="0" smtClean="0"/>
              <a:t>eder.</a:t>
            </a:r>
            <a:endParaRPr lang="tr-TR" dirty="0"/>
          </a:p>
        </p:txBody>
      </p:sp>
      <p:sp>
        <p:nvSpPr>
          <p:cNvPr id="9" name="Dikdörtgen 8"/>
          <p:cNvSpPr/>
          <p:nvPr/>
        </p:nvSpPr>
        <p:spPr>
          <a:xfrm>
            <a:off x="5613010" y="2420862"/>
            <a:ext cx="6096000" cy="646331"/>
          </a:xfrm>
          <a:prstGeom prst="rect">
            <a:avLst/>
          </a:prstGeom>
        </p:spPr>
        <p:txBody>
          <a:bodyPr>
            <a:spAutoFit/>
          </a:bodyPr>
          <a:lstStyle/>
          <a:p>
            <a:r>
              <a:rPr lang="tr-TR" dirty="0"/>
              <a:t>Bu kontrol hem iç hem de dış ağlar ve bilginin iletilebileceği her türlü bilgi sistemi bileşeni için </a:t>
            </a:r>
            <a:r>
              <a:rPr lang="tr-TR" dirty="0" smtClean="0"/>
              <a:t>geçerlidir.</a:t>
            </a:r>
            <a:endParaRPr lang="tr-TR" dirty="0"/>
          </a:p>
        </p:txBody>
      </p:sp>
    </p:spTree>
    <p:extLst>
      <p:ext uri="{BB962C8B-B14F-4D97-AF65-F5344CB8AC3E}">
        <p14:creationId xmlns:p14="http://schemas.microsoft.com/office/powerpoint/2010/main" val="36315167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37026" y="431892"/>
            <a:ext cx="10865466" cy="562720"/>
          </a:xfrm>
        </p:spPr>
        <p:txBody>
          <a:bodyPr>
            <a:noAutofit/>
          </a:bodyPr>
          <a:lstStyle/>
          <a:p>
            <a:pPr algn="ctr"/>
            <a:r>
              <a:rPr lang="tr-TR" sz="2800" dirty="0" smtClean="0"/>
              <a:t>3. Destek </a:t>
            </a:r>
            <a:r>
              <a:rPr lang="tr-TR" sz="2800" dirty="0"/>
              <a:t>veren </a:t>
            </a:r>
            <a:r>
              <a:rPr lang="tr-TR" sz="2800" dirty="0" smtClean="0"/>
              <a:t>3. taraf </a:t>
            </a:r>
            <a:r>
              <a:rPr lang="tr-TR" sz="2800" dirty="0"/>
              <a:t>yetkilisinin hareketlerinin </a:t>
            </a:r>
            <a:r>
              <a:rPr lang="tr-TR" sz="2800" dirty="0" smtClean="0"/>
              <a:t>izlenmemesi/kaydedilmemesi</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9</a:t>
            </a:fld>
            <a:endParaRPr lang="en-US"/>
          </a:p>
        </p:txBody>
      </p:sp>
      <p:sp>
        <p:nvSpPr>
          <p:cNvPr id="4" name="Dikdörtgen 3"/>
          <p:cNvSpPr/>
          <p:nvPr/>
        </p:nvSpPr>
        <p:spPr>
          <a:xfrm>
            <a:off x="9991607" y="5762944"/>
            <a:ext cx="2108269" cy="369332"/>
          </a:xfrm>
          <a:prstGeom prst="rect">
            <a:avLst/>
          </a:prstGeom>
        </p:spPr>
        <p:txBody>
          <a:bodyPr wrap="none">
            <a:spAutoFit/>
          </a:bodyPr>
          <a:lstStyle/>
          <a:p>
            <a:r>
              <a:rPr lang="tr-TR" dirty="0" smtClean="0">
                <a:solidFill>
                  <a:srgbClr val="FF0000"/>
                </a:solidFill>
              </a:rPr>
              <a:t>K1.6 K7.4 </a:t>
            </a:r>
            <a:r>
              <a:rPr lang="tr-TR" dirty="0">
                <a:solidFill>
                  <a:srgbClr val="FF0000"/>
                </a:solidFill>
              </a:rPr>
              <a:t>K9.2 </a:t>
            </a:r>
            <a:r>
              <a:rPr lang="tr-TR" dirty="0" smtClean="0">
                <a:solidFill>
                  <a:srgbClr val="FF0000"/>
                </a:solidFill>
              </a:rPr>
              <a:t>K17.2</a:t>
            </a:r>
            <a:endParaRPr lang="tr-TR" dirty="0">
              <a:solidFill>
                <a:srgbClr val="FF0000"/>
              </a:solidFill>
            </a:endParaRPr>
          </a:p>
        </p:txBody>
      </p:sp>
      <p:pic>
        <p:nvPicPr>
          <p:cNvPr id="5" name="Resim 4"/>
          <p:cNvPicPr>
            <a:picLocks noChangeAspect="1"/>
          </p:cNvPicPr>
          <p:nvPr/>
        </p:nvPicPr>
        <p:blipFill>
          <a:blip r:embed="rId3"/>
          <a:stretch>
            <a:fillRect/>
          </a:stretch>
        </p:blipFill>
        <p:spPr>
          <a:xfrm>
            <a:off x="527133" y="1610225"/>
            <a:ext cx="3866911" cy="3539290"/>
          </a:xfrm>
          <a:prstGeom prst="rect">
            <a:avLst/>
          </a:prstGeom>
        </p:spPr>
      </p:pic>
      <p:sp>
        <p:nvSpPr>
          <p:cNvPr id="6" name="Dikdörtgen 5"/>
          <p:cNvSpPr/>
          <p:nvPr/>
        </p:nvSpPr>
        <p:spPr>
          <a:xfrm>
            <a:off x="4828674" y="1529949"/>
            <a:ext cx="6504322" cy="646331"/>
          </a:xfrm>
          <a:prstGeom prst="rect">
            <a:avLst/>
          </a:prstGeom>
        </p:spPr>
        <p:txBody>
          <a:bodyPr wrap="square">
            <a:spAutoFit/>
          </a:bodyPr>
          <a:lstStyle/>
          <a:p>
            <a:pPr algn="just"/>
            <a:r>
              <a:rPr lang="tr-TR" dirty="0" smtClean="0"/>
              <a:t>Potansiyel saldırıları, izlerini ve izinsiz uzak </a:t>
            </a:r>
            <a:r>
              <a:rPr lang="tr-TR" dirty="0"/>
              <a:t>bağlantıları tespit etmek amacıyla sistemleri </a:t>
            </a:r>
            <a:r>
              <a:rPr lang="tr-TR" dirty="0" smtClean="0"/>
              <a:t>izler.</a:t>
            </a:r>
            <a:endParaRPr lang="tr-TR" dirty="0"/>
          </a:p>
        </p:txBody>
      </p:sp>
      <p:sp>
        <p:nvSpPr>
          <p:cNvPr id="7" name="Dikdörtgen 6"/>
          <p:cNvSpPr/>
          <p:nvPr/>
        </p:nvSpPr>
        <p:spPr>
          <a:xfrm>
            <a:off x="4828674" y="2623622"/>
            <a:ext cx="6728912" cy="646331"/>
          </a:xfrm>
          <a:prstGeom prst="rect">
            <a:avLst/>
          </a:prstGeom>
        </p:spPr>
        <p:txBody>
          <a:bodyPr wrap="square">
            <a:spAutoFit/>
          </a:bodyPr>
          <a:lstStyle/>
          <a:p>
            <a:r>
              <a:rPr lang="tr-TR" dirty="0" smtClean="0"/>
              <a:t>İzleme </a:t>
            </a:r>
            <a:r>
              <a:rPr lang="tr-TR" dirty="0"/>
              <a:t>araçlarının ve tekniklerinin </a:t>
            </a:r>
            <a:r>
              <a:rPr lang="tr-TR" dirty="0" err="1"/>
              <a:t>EKS'nin</a:t>
            </a:r>
            <a:r>
              <a:rPr lang="tr-TR" dirty="0"/>
              <a:t> operasyonel performansını olumsuz bir şekilde </a:t>
            </a:r>
            <a:r>
              <a:rPr lang="tr-TR" dirty="0" smtClean="0"/>
              <a:t>etkilememesi sağlanmalıdır.</a:t>
            </a:r>
            <a:endParaRPr lang="tr-TR" dirty="0"/>
          </a:p>
        </p:txBody>
      </p:sp>
      <p:sp>
        <p:nvSpPr>
          <p:cNvPr id="8" name="Dikdörtgen 7"/>
          <p:cNvSpPr/>
          <p:nvPr/>
        </p:nvSpPr>
        <p:spPr>
          <a:xfrm>
            <a:off x="4828675" y="3593118"/>
            <a:ext cx="6504322" cy="1200329"/>
          </a:xfrm>
          <a:prstGeom prst="rect">
            <a:avLst/>
          </a:prstGeom>
        </p:spPr>
        <p:txBody>
          <a:bodyPr wrap="square">
            <a:spAutoFit/>
          </a:bodyPr>
          <a:lstStyle/>
          <a:p>
            <a:pPr algn="just"/>
            <a:r>
              <a:rPr lang="tr-TR" dirty="0" err="1"/>
              <a:t>EKS'nin</a:t>
            </a:r>
            <a:r>
              <a:rPr lang="tr-TR" dirty="0"/>
              <a:t> gelen ve giden iletişim trafiğini izleyemediği </a:t>
            </a:r>
            <a:r>
              <a:rPr lang="tr-TR" dirty="0" smtClean="0"/>
              <a:t>durumlarda, </a:t>
            </a:r>
            <a:r>
              <a:rPr lang="tr-TR" dirty="0" err="1" smtClean="0"/>
              <a:t>KBS’de</a:t>
            </a:r>
            <a:r>
              <a:rPr lang="tr-TR" dirty="0" smtClean="0"/>
              <a:t> izleme </a:t>
            </a:r>
            <a:r>
              <a:rPr lang="tr-TR" dirty="0"/>
              <a:t>kabiliyeti olan telafi kontrolleri kullanır. </a:t>
            </a:r>
            <a:endParaRPr lang="tr-TR" dirty="0" smtClean="0"/>
          </a:p>
          <a:p>
            <a:pPr algn="just"/>
            <a:r>
              <a:rPr lang="tr-TR" dirty="0" smtClean="0"/>
              <a:t>Örnek </a:t>
            </a:r>
            <a:r>
              <a:rPr lang="tr-TR" dirty="0"/>
              <a:t>telafi kontrolleri, manuel uyarı üretme </a:t>
            </a:r>
            <a:r>
              <a:rPr lang="tr-TR" dirty="0" smtClean="0"/>
              <a:t>yöntemlerini(KBS tarafından uyarı e-postası, SMS gönderilmesi vb.) </a:t>
            </a:r>
            <a:r>
              <a:rPr lang="tr-TR" dirty="0"/>
              <a:t>içerir.</a:t>
            </a:r>
          </a:p>
        </p:txBody>
      </p:sp>
      <p:pic>
        <p:nvPicPr>
          <p:cNvPr id="9" name="Resim 8"/>
          <p:cNvPicPr>
            <a:picLocks noChangeAspect="1"/>
          </p:cNvPicPr>
          <p:nvPr/>
        </p:nvPicPr>
        <p:blipFill>
          <a:blip r:embed="rId4"/>
          <a:stretch>
            <a:fillRect/>
          </a:stretch>
        </p:blipFill>
        <p:spPr>
          <a:xfrm>
            <a:off x="290519" y="1735600"/>
            <a:ext cx="4320840" cy="3779988"/>
          </a:xfrm>
          <a:prstGeom prst="rect">
            <a:avLst/>
          </a:prstGeom>
        </p:spPr>
      </p:pic>
    </p:spTree>
    <p:extLst>
      <p:ext uri="{BB962C8B-B14F-4D97-AF65-F5344CB8AC3E}">
        <p14:creationId xmlns:p14="http://schemas.microsoft.com/office/powerpoint/2010/main" val="9483402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ircle(in)">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29389" y="377410"/>
            <a:ext cx="11293643" cy="823593"/>
          </a:xfrm>
        </p:spPr>
        <p:txBody>
          <a:bodyPr>
            <a:normAutofit/>
          </a:bodyPr>
          <a:lstStyle/>
          <a:p>
            <a:pPr lvl="0" algn="ctr"/>
            <a:r>
              <a:rPr lang="tr-TR" sz="2800" dirty="0" smtClean="0"/>
              <a:t>4. Sistemler </a:t>
            </a:r>
            <a:r>
              <a:rPr lang="tr-TR" sz="2800" dirty="0"/>
              <a:t>üzerindeki bir zafiyetin dışarıdaki saldırganlar tarafından sömürülmesi</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10</a:t>
            </a:fld>
            <a:endParaRPr lang="en-US"/>
          </a:p>
        </p:txBody>
      </p:sp>
      <p:sp>
        <p:nvSpPr>
          <p:cNvPr id="4" name="Dikdörtgen 3"/>
          <p:cNvSpPr/>
          <p:nvPr/>
        </p:nvSpPr>
        <p:spPr>
          <a:xfrm>
            <a:off x="11109375" y="5746902"/>
            <a:ext cx="713657" cy="369332"/>
          </a:xfrm>
          <a:prstGeom prst="rect">
            <a:avLst/>
          </a:prstGeom>
        </p:spPr>
        <p:txBody>
          <a:bodyPr wrap="none">
            <a:spAutoFit/>
          </a:bodyPr>
          <a:lstStyle/>
          <a:p>
            <a:r>
              <a:rPr lang="tr-TR" dirty="0">
                <a:solidFill>
                  <a:srgbClr val="FF0000"/>
                </a:solidFill>
              </a:rPr>
              <a:t>K16.2</a:t>
            </a:r>
          </a:p>
        </p:txBody>
      </p:sp>
      <p:pic>
        <p:nvPicPr>
          <p:cNvPr id="6" name="Resim 5"/>
          <p:cNvPicPr>
            <a:picLocks noChangeAspect="1"/>
          </p:cNvPicPr>
          <p:nvPr/>
        </p:nvPicPr>
        <p:blipFill>
          <a:blip r:embed="rId3"/>
          <a:stretch>
            <a:fillRect/>
          </a:stretch>
        </p:blipFill>
        <p:spPr>
          <a:xfrm>
            <a:off x="7192317" y="1644016"/>
            <a:ext cx="4331369" cy="3448643"/>
          </a:xfrm>
          <a:prstGeom prst="rect">
            <a:avLst/>
          </a:prstGeom>
        </p:spPr>
      </p:pic>
      <p:pic>
        <p:nvPicPr>
          <p:cNvPr id="7" name="Resim 6"/>
          <p:cNvPicPr>
            <a:picLocks noChangeAspect="1"/>
          </p:cNvPicPr>
          <p:nvPr/>
        </p:nvPicPr>
        <p:blipFill>
          <a:blip r:embed="rId4"/>
          <a:stretch>
            <a:fillRect/>
          </a:stretch>
        </p:blipFill>
        <p:spPr>
          <a:xfrm>
            <a:off x="6753258" y="2083432"/>
            <a:ext cx="5209488" cy="3224054"/>
          </a:xfrm>
          <a:prstGeom prst="rect">
            <a:avLst/>
          </a:prstGeom>
        </p:spPr>
      </p:pic>
      <p:sp>
        <p:nvSpPr>
          <p:cNvPr id="8" name="Dikdörtgen 7"/>
          <p:cNvSpPr/>
          <p:nvPr/>
        </p:nvSpPr>
        <p:spPr>
          <a:xfrm>
            <a:off x="292992" y="3450966"/>
            <a:ext cx="6096000" cy="1200329"/>
          </a:xfrm>
          <a:prstGeom prst="rect">
            <a:avLst/>
          </a:prstGeom>
        </p:spPr>
        <p:txBody>
          <a:bodyPr>
            <a:spAutoFit/>
          </a:bodyPr>
          <a:lstStyle/>
          <a:p>
            <a:pPr algn="just"/>
            <a:r>
              <a:rPr lang="tr-TR" dirty="0"/>
              <a:t>Yönetilen ağlar/</a:t>
            </a:r>
            <a:r>
              <a:rPr lang="tr-TR" dirty="0" err="1"/>
              <a:t>arayüzler</a:t>
            </a:r>
            <a:r>
              <a:rPr lang="tr-TR" dirty="0"/>
              <a:t> arasında, örneğin, ağ </a:t>
            </a:r>
            <a:r>
              <a:rPr lang="tr-TR" dirty="0" smtClean="0"/>
              <a:t>geçitleri(</a:t>
            </a:r>
            <a:r>
              <a:rPr lang="tr-TR" dirty="0" err="1" smtClean="0"/>
              <a:t>subnet</a:t>
            </a:r>
            <a:r>
              <a:rPr lang="tr-TR" dirty="0" smtClean="0"/>
              <a:t>), yönlendiriciler(</a:t>
            </a:r>
            <a:r>
              <a:rPr lang="tr-TR" dirty="0" err="1" smtClean="0"/>
              <a:t>router</a:t>
            </a:r>
            <a:r>
              <a:rPr lang="tr-TR" dirty="0" smtClean="0"/>
              <a:t>), </a:t>
            </a:r>
            <a:r>
              <a:rPr lang="tr-TR" dirty="0"/>
              <a:t>güvenlik duvarları, ağa dayalı kötücül kod analizi ve sanallaştırma sistemleri veya bir güvenlik mimarisinde uygulanan şifreli tüneller bulunur. </a:t>
            </a:r>
          </a:p>
        </p:txBody>
      </p:sp>
      <p:sp>
        <p:nvSpPr>
          <p:cNvPr id="9" name="Dikdörtgen 8"/>
          <p:cNvSpPr/>
          <p:nvPr/>
        </p:nvSpPr>
        <p:spPr>
          <a:xfrm>
            <a:off x="292992" y="1564335"/>
            <a:ext cx="6096000" cy="1477328"/>
          </a:xfrm>
          <a:prstGeom prst="rect">
            <a:avLst/>
          </a:prstGeom>
        </p:spPr>
        <p:txBody>
          <a:bodyPr>
            <a:spAutoFit/>
          </a:bodyPr>
          <a:lstStyle/>
          <a:p>
            <a:pPr algn="just"/>
            <a:r>
              <a:rPr lang="tr-TR" dirty="0"/>
              <a:t>Kurumsal ağlar içerisinde fiziksel ve mantıksal ağ yapılandırmaları, ağların ayrılması, ağlar arası sınır güvenlik kontrolleri uygulanabilir. Harici ağlar, internet vb. ile iletişim ihtiyacı varsa kurumsal güvenlik mimarisine göre düzenlenmiş sınır savunması teknolojileri kullanılır ve sınır güvenliği sağlanır.</a:t>
            </a:r>
          </a:p>
        </p:txBody>
      </p:sp>
    </p:spTree>
    <p:extLst>
      <p:ext uri="{BB962C8B-B14F-4D97-AF65-F5344CB8AC3E}">
        <p14:creationId xmlns:p14="http://schemas.microsoft.com/office/powerpoint/2010/main" val="42327391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352926"/>
            <a:ext cx="10865466" cy="895017"/>
          </a:xfrm>
        </p:spPr>
        <p:txBody>
          <a:bodyPr>
            <a:normAutofit/>
          </a:bodyPr>
          <a:lstStyle/>
          <a:p>
            <a:pPr algn="ctr"/>
            <a:r>
              <a:rPr lang="tr-TR" sz="2800" dirty="0" smtClean="0"/>
              <a:t>5. EKS </a:t>
            </a:r>
            <a:r>
              <a:rPr lang="tr-TR" sz="2800" dirty="0"/>
              <a:t>ile ilgili sistemlerin internetten erişilebilir </a:t>
            </a:r>
            <a:r>
              <a:rPr lang="tr-TR" sz="2800" dirty="0" smtClean="0"/>
              <a:t>olması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11</a:t>
            </a:fld>
            <a:endParaRPr lang="en-US"/>
          </a:p>
        </p:txBody>
      </p:sp>
      <p:sp>
        <p:nvSpPr>
          <p:cNvPr id="4" name="Dikdörtgen 3"/>
          <p:cNvSpPr/>
          <p:nvPr/>
        </p:nvSpPr>
        <p:spPr>
          <a:xfrm>
            <a:off x="10667199" y="5762945"/>
            <a:ext cx="1295547" cy="369332"/>
          </a:xfrm>
          <a:prstGeom prst="rect">
            <a:avLst/>
          </a:prstGeom>
        </p:spPr>
        <p:txBody>
          <a:bodyPr wrap="none">
            <a:spAutoFit/>
          </a:bodyPr>
          <a:lstStyle/>
          <a:p>
            <a:r>
              <a:rPr lang="tr-TR" dirty="0">
                <a:solidFill>
                  <a:srgbClr val="FF0000"/>
                </a:solidFill>
              </a:rPr>
              <a:t>K16.1 K16.2</a:t>
            </a:r>
          </a:p>
        </p:txBody>
      </p:sp>
      <p:pic>
        <p:nvPicPr>
          <p:cNvPr id="6" name="Resim 5"/>
          <p:cNvPicPr>
            <a:picLocks noChangeAspect="1"/>
          </p:cNvPicPr>
          <p:nvPr/>
        </p:nvPicPr>
        <p:blipFill>
          <a:blip r:embed="rId3"/>
          <a:stretch>
            <a:fillRect/>
          </a:stretch>
        </p:blipFill>
        <p:spPr>
          <a:xfrm>
            <a:off x="236184" y="1360730"/>
            <a:ext cx="6100262" cy="4022307"/>
          </a:xfrm>
          <a:prstGeom prst="rect">
            <a:avLst/>
          </a:prstGeom>
        </p:spPr>
      </p:pic>
      <p:sp>
        <p:nvSpPr>
          <p:cNvPr id="8" name="Dikdörtgen 7"/>
          <p:cNvSpPr/>
          <p:nvPr/>
        </p:nvSpPr>
        <p:spPr>
          <a:xfrm>
            <a:off x="6336445" y="3203100"/>
            <a:ext cx="5529862" cy="1200329"/>
          </a:xfrm>
          <a:prstGeom prst="rect">
            <a:avLst/>
          </a:prstGeom>
        </p:spPr>
        <p:txBody>
          <a:bodyPr wrap="square">
            <a:spAutoFit/>
          </a:bodyPr>
          <a:lstStyle/>
          <a:p>
            <a:pPr algn="just"/>
            <a:r>
              <a:rPr lang="tr-TR" dirty="0" smtClean="0"/>
              <a:t>Sınır </a:t>
            </a:r>
            <a:r>
              <a:rPr lang="tr-TR" dirty="0"/>
              <a:t>koruma teknolojileri kurumsal ağlardaki bilgi sistemi bileşenlerini, hizmet engelleme saldırılarının gerçekleşmesini önlemek için belirli paket türlerini filtreleyebilir.</a:t>
            </a:r>
          </a:p>
        </p:txBody>
      </p:sp>
      <p:sp>
        <p:nvSpPr>
          <p:cNvPr id="9" name="Dikdörtgen 8"/>
          <p:cNvSpPr/>
          <p:nvPr/>
        </p:nvSpPr>
        <p:spPr>
          <a:xfrm>
            <a:off x="6336446" y="1979811"/>
            <a:ext cx="5529861" cy="923330"/>
          </a:xfrm>
          <a:prstGeom prst="rect">
            <a:avLst/>
          </a:prstGeom>
        </p:spPr>
        <p:txBody>
          <a:bodyPr wrap="square">
            <a:spAutoFit/>
          </a:bodyPr>
          <a:lstStyle/>
          <a:p>
            <a:r>
              <a:rPr lang="tr-TR" dirty="0" smtClean="0"/>
              <a:t>Kontrol sistemlerinde iç veya </a:t>
            </a:r>
            <a:r>
              <a:rPr lang="tr-TR" dirty="0"/>
              <a:t>dış ağlara (internet vb.) açılan arabirimleri kısıtlamak veya yasaklamak sınır güvenliğinin temelini oluşturur.</a:t>
            </a:r>
          </a:p>
        </p:txBody>
      </p:sp>
    </p:spTree>
    <p:extLst>
      <p:ext uri="{BB962C8B-B14F-4D97-AF65-F5344CB8AC3E}">
        <p14:creationId xmlns:p14="http://schemas.microsoft.com/office/powerpoint/2010/main" val="2579587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14805" y="0"/>
            <a:ext cx="11181348" cy="1364823"/>
          </a:xfrm>
        </p:spPr>
        <p:txBody>
          <a:bodyPr>
            <a:noAutofit/>
          </a:bodyPr>
          <a:lstStyle/>
          <a:p>
            <a:pPr algn="ctr"/>
            <a:r>
              <a:rPr lang="tr-TR" sz="2800" dirty="0" smtClean="0"/>
              <a:t>6. Uzaktan </a:t>
            </a:r>
            <a:r>
              <a:rPr lang="tr-TR" sz="2800" dirty="0"/>
              <a:t>erişim için ücretsiz/güvenli olmayan (küçük üretici, zafiyetleri bilinmeyen uygulamalar, güncel olmayan uygulamalar vb.) yöntem/uygulamaların </a:t>
            </a:r>
            <a:r>
              <a:rPr lang="tr-TR" sz="2800" dirty="0" smtClean="0"/>
              <a:t>kullanılması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12</a:t>
            </a:fld>
            <a:endParaRPr lang="en-US"/>
          </a:p>
        </p:txBody>
      </p:sp>
      <p:sp>
        <p:nvSpPr>
          <p:cNvPr id="4" name="Dikdörtgen 3"/>
          <p:cNvSpPr/>
          <p:nvPr/>
        </p:nvSpPr>
        <p:spPr>
          <a:xfrm>
            <a:off x="10436366" y="5746902"/>
            <a:ext cx="1526380" cy="369332"/>
          </a:xfrm>
          <a:prstGeom prst="rect">
            <a:avLst/>
          </a:prstGeom>
        </p:spPr>
        <p:txBody>
          <a:bodyPr wrap="none">
            <a:spAutoFit/>
          </a:bodyPr>
          <a:lstStyle/>
          <a:p>
            <a:r>
              <a:rPr lang="tr-TR" dirty="0">
                <a:solidFill>
                  <a:srgbClr val="FF0000"/>
                </a:solidFill>
              </a:rPr>
              <a:t>K1.6 K5.5 K5.6</a:t>
            </a:r>
          </a:p>
        </p:txBody>
      </p:sp>
      <p:pic>
        <p:nvPicPr>
          <p:cNvPr id="5" name="Resim 4"/>
          <p:cNvPicPr>
            <a:picLocks noChangeAspect="1"/>
          </p:cNvPicPr>
          <p:nvPr/>
        </p:nvPicPr>
        <p:blipFill>
          <a:blip r:embed="rId3"/>
          <a:stretch>
            <a:fillRect/>
          </a:stretch>
        </p:blipFill>
        <p:spPr>
          <a:xfrm>
            <a:off x="5712447" y="1629219"/>
            <a:ext cx="5830163" cy="3882192"/>
          </a:xfrm>
          <a:prstGeom prst="rect">
            <a:avLst/>
          </a:prstGeom>
        </p:spPr>
      </p:pic>
      <p:sp>
        <p:nvSpPr>
          <p:cNvPr id="6" name="Dikdörtgen 5"/>
          <p:cNvSpPr/>
          <p:nvPr/>
        </p:nvSpPr>
        <p:spPr>
          <a:xfrm>
            <a:off x="634686" y="1834304"/>
            <a:ext cx="4971155" cy="646331"/>
          </a:xfrm>
          <a:prstGeom prst="rect">
            <a:avLst/>
          </a:prstGeom>
        </p:spPr>
        <p:txBody>
          <a:bodyPr wrap="square">
            <a:spAutoFit/>
          </a:bodyPr>
          <a:lstStyle/>
          <a:p>
            <a:pPr algn="just"/>
            <a:r>
              <a:rPr lang="tr-TR" dirty="0" smtClean="0"/>
              <a:t>Açık </a:t>
            </a:r>
            <a:r>
              <a:rPr lang="tr-TR" dirty="0"/>
              <a:t>kaynak kodlu yazılım kullanımı konusunda bir takım tanımlanmış kısıtlamalar </a:t>
            </a:r>
            <a:r>
              <a:rPr lang="tr-TR" dirty="0" smtClean="0"/>
              <a:t>getirilmelidir.</a:t>
            </a:r>
            <a:endParaRPr lang="tr-TR" dirty="0"/>
          </a:p>
        </p:txBody>
      </p:sp>
      <p:sp>
        <p:nvSpPr>
          <p:cNvPr id="7" name="Dikdörtgen 6"/>
          <p:cNvSpPr/>
          <p:nvPr/>
        </p:nvSpPr>
        <p:spPr>
          <a:xfrm>
            <a:off x="621411" y="2745031"/>
            <a:ext cx="4984430" cy="923330"/>
          </a:xfrm>
          <a:prstGeom prst="rect">
            <a:avLst/>
          </a:prstGeom>
        </p:spPr>
        <p:txBody>
          <a:bodyPr wrap="square">
            <a:spAutoFit/>
          </a:bodyPr>
          <a:lstStyle/>
          <a:p>
            <a:pPr algn="just"/>
            <a:r>
              <a:rPr lang="tr-TR" dirty="0" smtClean="0"/>
              <a:t>Kullanıcılar </a:t>
            </a:r>
            <a:r>
              <a:rPr lang="tr-TR" dirty="0"/>
              <a:t>tarafından kurulabilecek yazılımlar ile ilgili </a:t>
            </a:r>
            <a:r>
              <a:rPr lang="tr-TR" dirty="0" smtClean="0"/>
              <a:t>politika ve kurallar getirir ve bu politikaya uyumluluğu denetler.</a:t>
            </a:r>
            <a:endParaRPr lang="tr-TR" dirty="0"/>
          </a:p>
        </p:txBody>
      </p:sp>
      <p:sp>
        <p:nvSpPr>
          <p:cNvPr id="8" name="Dikdörtgen 7"/>
          <p:cNvSpPr/>
          <p:nvPr/>
        </p:nvSpPr>
        <p:spPr>
          <a:xfrm>
            <a:off x="514805" y="3996906"/>
            <a:ext cx="5197642" cy="1200329"/>
          </a:xfrm>
          <a:prstGeom prst="rect">
            <a:avLst/>
          </a:prstGeom>
        </p:spPr>
        <p:txBody>
          <a:bodyPr wrap="square">
            <a:spAutoFit/>
          </a:bodyPr>
          <a:lstStyle/>
          <a:p>
            <a:pPr algn="just"/>
            <a:r>
              <a:rPr lang="tr-TR" dirty="0"/>
              <a:t>Güvenlik yama ve güncellemelerinin geçilebilmesi ve kurum yazılım envanterinde yer alan uygulamaların kurulabilmesi, izinli yazılım kurulumlarına örnek olabilir.</a:t>
            </a:r>
          </a:p>
        </p:txBody>
      </p:sp>
    </p:spTree>
    <p:extLst>
      <p:ext uri="{BB962C8B-B14F-4D97-AF65-F5344CB8AC3E}">
        <p14:creationId xmlns:p14="http://schemas.microsoft.com/office/powerpoint/2010/main" val="22027702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29364" y="239384"/>
            <a:ext cx="10058400" cy="1136895"/>
          </a:xfrm>
        </p:spPr>
        <p:txBody>
          <a:bodyPr>
            <a:noAutofit/>
          </a:bodyPr>
          <a:lstStyle/>
          <a:p>
            <a:pPr algn="just"/>
            <a:r>
              <a:rPr lang="tr-TR" sz="2800" dirty="0" smtClean="0"/>
              <a:t>7. </a:t>
            </a:r>
            <a:r>
              <a:rPr lang="tr-TR" sz="2800" dirty="0" err="1" smtClean="0"/>
              <a:t>EKS'leri</a:t>
            </a:r>
            <a:r>
              <a:rPr lang="tr-TR" sz="2800" dirty="0" smtClean="0"/>
              <a:t> </a:t>
            </a:r>
            <a:r>
              <a:rPr lang="tr-TR" sz="2800" dirty="0"/>
              <a:t>ve ilgili bileşenleri kullanan personelin ortak kullanıcı/parola kullanıyor olması, her personel için tekil kullanıcı oluşturulmamış </a:t>
            </a:r>
            <a:r>
              <a:rPr lang="tr-TR" sz="2800" dirty="0" smtClean="0"/>
              <a:t>olması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13</a:t>
            </a:fld>
            <a:endParaRPr lang="en-US"/>
          </a:p>
        </p:txBody>
      </p:sp>
      <p:sp>
        <p:nvSpPr>
          <p:cNvPr id="5" name="Dikdörtgen 4"/>
          <p:cNvSpPr/>
          <p:nvPr/>
        </p:nvSpPr>
        <p:spPr>
          <a:xfrm>
            <a:off x="9506624" y="5762944"/>
            <a:ext cx="2456122" cy="369332"/>
          </a:xfrm>
          <a:prstGeom prst="rect">
            <a:avLst/>
          </a:prstGeom>
        </p:spPr>
        <p:txBody>
          <a:bodyPr wrap="none">
            <a:spAutoFit/>
          </a:bodyPr>
          <a:lstStyle/>
          <a:p>
            <a:r>
              <a:rPr lang="tr-TR" dirty="0">
                <a:solidFill>
                  <a:srgbClr val="FF0000"/>
                </a:solidFill>
              </a:rPr>
              <a:t>K7.1 K7.2 K7.3 K7.5 K7.6</a:t>
            </a:r>
          </a:p>
        </p:txBody>
      </p:sp>
      <p:pic>
        <p:nvPicPr>
          <p:cNvPr id="6" name="Resim 5"/>
          <p:cNvPicPr>
            <a:picLocks noChangeAspect="1"/>
          </p:cNvPicPr>
          <p:nvPr/>
        </p:nvPicPr>
        <p:blipFill>
          <a:blip r:embed="rId3"/>
          <a:stretch>
            <a:fillRect/>
          </a:stretch>
        </p:blipFill>
        <p:spPr>
          <a:xfrm>
            <a:off x="616986" y="1772470"/>
            <a:ext cx="4003139" cy="3617677"/>
          </a:xfrm>
          <a:prstGeom prst="rect">
            <a:avLst/>
          </a:prstGeom>
        </p:spPr>
      </p:pic>
      <p:pic>
        <p:nvPicPr>
          <p:cNvPr id="7" name="Resim 6"/>
          <p:cNvPicPr>
            <a:picLocks noChangeAspect="1"/>
          </p:cNvPicPr>
          <p:nvPr/>
        </p:nvPicPr>
        <p:blipFill>
          <a:blip r:embed="rId4"/>
          <a:stretch>
            <a:fillRect/>
          </a:stretch>
        </p:blipFill>
        <p:spPr>
          <a:xfrm>
            <a:off x="706337" y="1973484"/>
            <a:ext cx="3824436" cy="3215648"/>
          </a:xfrm>
          <a:prstGeom prst="rect">
            <a:avLst/>
          </a:prstGeom>
        </p:spPr>
      </p:pic>
      <p:sp>
        <p:nvSpPr>
          <p:cNvPr id="8" name="Dikdörtgen 7"/>
          <p:cNvSpPr/>
          <p:nvPr/>
        </p:nvSpPr>
        <p:spPr>
          <a:xfrm>
            <a:off x="5302669" y="1937300"/>
            <a:ext cx="5984030" cy="646331"/>
          </a:xfrm>
          <a:prstGeom prst="rect">
            <a:avLst/>
          </a:prstGeom>
        </p:spPr>
        <p:txBody>
          <a:bodyPr wrap="square">
            <a:spAutoFit/>
          </a:bodyPr>
          <a:lstStyle/>
          <a:p>
            <a:pPr algn="just"/>
            <a:r>
              <a:rPr lang="tr-TR" dirty="0" smtClean="0"/>
              <a:t>Kullanıcılarınızı </a:t>
            </a:r>
            <a:r>
              <a:rPr lang="tr-TR" dirty="0"/>
              <a:t>tekil olacak şekilde </a:t>
            </a:r>
            <a:r>
              <a:rPr lang="tr-TR" dirty="0" smtClean="0"/>
              <a:t>tanımlayın </a:t>
            </a:r>
            <a:r>
              <a:rPr lang="tr-TR" dirty="0"/>
              <a:t>ve kimlik doğrulamasını </a:t>
            </a:r>
            <a:r>
              <a:rPr lang="tr-TR" dirty="0" smtClean="0"/>
              <a:t>gerçekleştirin.</a:t>
            </a:r>
            <a:endParaRPr lang="tr-TR" dirty="0"/>
          </a:p>
        </p:txBody>
      </p:sp>
      <p:sp>
        <p:nvSpPr>
          <p:cNvPr id="9" name="Dikdörtgen 8"/>
          <p:cNvSpPr/>
          <p:nvPr/>
        </p:nvSpPr>
        <p:spPr>
          <a:xfrm>
            <a:off x="5302669" y="2929267"/>
            <a:ext cx="6096000" cy="2585323"/>
          </a:xfrm>
          <a:prstGeom prst="rect">
            <a:avLst/>
          </a:prstGeom>
        </p:spPr>
        <p:txBody>
          <a:bodyPr>
            <a:spAutoFit/>
          </a:bodyPr>
          <a:lstStyle/>
          <a:p>
            <a:pPr algn="just"/>
            <a:r>
              <a:rPr lang="tr-TR" dirty="0"/>
              <a:t>Kullanıcılar tek bir grup olarak (örneğin, kontrol odası operatörleri) görev yapıyorlar ise kullanıcı tanımlama ve kimlik doğrulama; rol bazlı, grup bazlı ya da cihaz bazlı olabilir. EKS için acil operatör müdahale kabiliyeti kritiktir. EKS için yerel acil durum faaliyetleri, tanımlama ve kimlik doğrulama gereksinimleri sebebiyle aksatılamaz. Bu tür sistemlere erişimler fiziksel güvenlik kontrolleri ile sağlanabilir. EKS bileşenlerine yerel kullanıcı erişimleri, sadece gerektiğinde, onaylandığında ve kimlik doğrulandığında geçerli olur.</a:t>
            </a:r>
          </a:p>
        </p:txBody>
      </p:sp>
    </p:spTree>
    <p:extLst>
      <p:ext uri="{BB962C8B-B14F-4D97-AF65-F5344CB8AC3E}">
        <p14:creationId xmlns:p14="http://schemas.microsoft.com/office/powerpoint/2010/main" val="25152555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1000" fill="hold"/>
                                        <p:tgtEl>
                                          <p:spTgt spid="9"/>
                                        </p:tgtEl>
                                        <p:attrNameLst>
                                          <p:attrName>ppt_w</p:attrName>
                                        </p:attrNameLst>
                                      </p:cBhvr>
                                      <p:tavLst>
                                        <p:tav tm="0">
                                          <p:val>
                                            <p:fltVal val="0"/>
                                          </p:val>
                                        </p:tav>
                                        <p:tav tm="100000">
                                          <p:val>
                                            <p:strVal val="#ppt_w"/>
                                          </p:val>
                                        </p:tav>
                                      </p:tavLst>
                                    </p:anim>
                                    <p:anim calcmode="lin" valueType="num">
                                      <p:cBhvr>
                                        <p:cTn id="23" dur="1000" fill="hold"/>
                                        <p:tgtEl>
                                          <p:spTgt spid="9"/>
                                        </p:tgtEl>
                                        <p:attrNameLst>
                                          <p:attrName>ppt_h</p:attrName>
                                        </p:attrNameLst>
                                      </p:cBhvr>
                                      <p:tavLst>
                                        <p:tav tm="0">
                                          <p:val>
                                            <p:fltVal val="0"/>
                                          </p:val>
                                        </p:tav>
                                        <p:tav tm="100000">
                                          <p:val>
                                            <p:strVal val="#ppt_h"/>
                                          </p:val>
                                        </p:tav>
                                      </p:tavLst>
                                    </p:anim>
                                    <p:anim calcmode="lin" valueType="num">
                                      <p:cBhvr>
                                        <p:cTn id="24" dur="1000" fill="hold"/>
                                        <p:tgtEl>
                                          <p:spTgt spid="9"/>
                                        </p:tgtEl>
                                        <p:attrNameLst>
                                          <p:attrName>style.rotation</p:attrName>
                                        </p:attrNameLst>
                                      </p:cBhvr>
                                      <p:tavLst>
                                        <p:tav tm="0">
                                          <p:val>
                                            <p:fltVal val="90"/>
                                          </p:val>
                                        </p:tav>
                                        <p:tav tm="100000">
                                          <p:val>
                                            <p:fltVal val="0"/>
                                          </p:val>
                                        </p:tav>
                                      </p:tavLst>
                                    </p:anim>
                                    <p:animEffect transition="in" filter="fade">
                                      <p:cBhvr>
                                        <p:cTn id="2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49154" y="207301"/>
            <a:ext cx="10533246" cy="1136895"/>
          </a:xfrm>
        </p:spPr>
        <p:txBody>
          <a:bodyPr>
            <a:normAutofit/>
          </a:bodyPr>
          <a:lstStyle/>
          <a:p>
            <a:pPr algn="ctr"/>
            <a:r>
              <a:rPr lang="tr-TR" sz="2800" dirty="0" smtClean="0"/>
              <a:t>8. </a:t>
            </a:r>
            <a:r>
              <a:rPr lang="tr-TR" sz="2800" dirty="0" err="1" smtClean="0"/>
              <a:t>EKS'ler</a:t>
            </a:r>
            <a:r>
              <a:rPr lang="tr-TR" sz="2800" dirty="0" smtClean="0"/>
              <a:t> </a:t>
            </a:r>
            <a:r>
              <a:rPr lang="tr-TR" sz="2800" dirty="0"/>
              <a:t>ve ilgili bileşenlerdeki parola politikasının </a:t>
            </a:r>
            <a:r>
              <a:rPr lang="tr-TR" sz="2800" dirty="0" smtClean="0"/>
              <a:t/>
            </a:r>
            <a:br>
              <a:rPr lang="tr-TR" sz="2800" dirty="0" smtClean="0"/>
            </a:br>
            <a:r>
              <a:rPr lang="tr-TR" sz="2800" dirty="0" smtClean="0"/>
              <a:t>güçlü </a:t>
            </a:r>
            <a:r>
              <a:rPr lang="tr-TR" sz="2800" dirty="0"/>
              <a:t>ve kompleks </a:t>
            </a:r>
            <a:r>
              <a:rPr lang="tr-TR" sz="2800" dirty="0" smtClean="0"/>
              <a:t>olmaması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14</a:t>
            </a:fld>
            <a:endParaRPr lang="en-US"/>
          </a:p>
        </p:txBody>
      </p:sp>
      <p:sp>
        <p:nvSpPr>
          <p:cNvPr id="4" name="Dikdörtgen 3"/>
          <p:cNvSpPr/>
          <p:nvPr/>
        </p:nvSpPr>
        <p:spPr>
          <a:xfrm>
            <a:off x="9041754" y="5778988"/>
            <a:ext cx="2920992" cy="369332"/>
          </a:xfrm>
          <a:prstGeom prst="rect">
            <a:avLst/>
          </a:prstGeom>
        </p:spPr>
        <p:txBody>
          <a:bodyPr wrap="none">
            <a:spAutoFit/>
          </a:bodyPr>
          <a:lstStyle/>
          <a:p>
            <a:r>
              <a:rPr lang="tr-TR" dirty="0">
                <a:solidFill>
                  <a:srgbClr val="FF0000"/>
                </a:solidFill>
              </a:rPr>
              <a:t>K1.2 K7.1 K7.2 K7.3 K7.5 K7.6</a:t>
            </a:r>
          </a:p>
        </p:txBody>
      </p:sp>
      <p:sp>
        <p:nvSpPr>
          <p:cNvPr id="5" name="Dikdörtgen 4"/>
          <p:cNvSpPr/>
          <p:nvPr/>
        </p:nvSpPr>
        <p:spPr>
          <a:xfrm>
            <a:off x="219777" y="1825739"/>
            <a:ext cx="6096000" cy="646331"/>
          </a:xfrm>
          <a:prstGeom prst="rect">
            <a:avLst/>
          </a:prstGeom>
        </p:spPr>
        <p:txBody>
          <a:bodyPr>
            <a:spAutoFit/>
          </a:bodyPr>
          <a:lstStyle/>
          <a:p>
            <a:pPr algn="just"/>
            <a:r>
              <a:rPr lang="tr-TR" dirty="0" smtClean="0"/>
              <a:t>Parolalar </a:t>
            </a:r>
            <a:r>
              <a:rPr lang="tr-TR" dirty="0"/>
              <a:t>gerekli güvenlik seviyesi için uygun uzunluk ve karmaşıklığa sahip </a:t>
            </a:r>
            <a:r>
              <a:rPr lang="tr-TR" dirty="0" smtClean="0"/>
              <a:t>olmalıdır.</a:t>
            </a:r>
            <a:endParaRPr lang="tr-TR" dirty="0"/>
          </a:p>
        </p:txBody>
      </p:sp>
      <p:sp>
        <p:nvSpPr>
          <p:cNvPr id="6" name="Dikdörtgen 5"/>
          <p:cNvSpPr/>
          <p:nvPr/>
        </p:nvSpPr>
        <p:spPr>
          <a:xfrm>
            <a:off x="219777" y="2953614"/>
            <a:ext cx="6096000" cy="923330"/>
          </a:xfrm>
          <a:prstGeom prst="rect">
            <a:avLst/>
          </a:prstGeom>
        </p:spPr>
        <p:txBody>
          <a:bodyPr>
            <a:spAutoFit/>
          </a:bodyPr>
          <a:lstStyle/>
          <a:p>
            <a:pPr algn="just"/>
            <a:r>
              <a:rPr lang="tr-TR" dirty="0" smtClean="0"/>
              <a:t>Parolaların </a:t>
            </a:r>
            <a:r>
              <a:rPr lang="tr-TR" dirty="0"/>
              <a:t>uzunluğu, zorluğu ve karmaşıklığı ile sistem güvenliği ve kullanım kolaylığı yazılımın ve üzerinde koştuğu işletim sisteminin özellikleri doğrultusunda dengelenmelidir.</a:t>
            </a:r>
          </a:p>
        </p:txBody>
      </p:sp>
      <p:pic>
        <p:nvPicPr>
          <p:cNvPr id="7" name="Resim 6"/>
          <p:cNvPicPr>
            <a:picLocks noChangeAspect="1"/>
          </p:cNvPicPr>
          <p:nvPr/>
        </p:nvPicPr>
        <p:blipFill>
          <a:blip r:embed="rId3"/>
          <a:stretch>
            <a:fillRect/>
          </a:stretch>
        </p:blipFill>
        <p:spPr>
          <a:xfrm>
            <a:off x="7315201" y="1435122"/>
            <a:ext cx="4267200" cy="3960315"/>
          </a:xfrm>
          <a:prstGeom prst="rect">
            <a:avLst/>
          </a:prstGeom>
        </p:spPr>
      </p:pic>
      <p:pic>
        <p:nvPicPr>
          <p:cNvPr id="8" name="Resim 7"/>
          <p:cNvPicPr>
            <a:picLocks noChangeAspect="1"/>
          </p:cNvPicPr>
          <p:nvPr/>
        </p:nvPicPr>
        <p:blipFill>
          <a:blip r:embed="rId4"/>
          <a:stretch>
            <a:fillRect/>
          </a:stretch>
        </p:blipFill>
        <p:spPr>
          <a:xfrm>
            <a:off x="7238643" y="1749090"/>
            <a:ext cx="4343757" cy="3332378"/>
          </a:xfrm>
          <a:prstGeom prst="rect">
            <a:avLst/>
          </a:prstGeom>
        </p:spPr>
      </p:pic>
    </p:spTree>
    <p:extLst>
      <p:ext uri="{BB962C8B-B14F-4D97-AF65-F5344CB8AC3E}">
        <p14:creationId xmlns:p14="http://schemas.microsoft.com/office/powerpoint/2010/main" val="37995309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93533" y="319595"/>
            <a:ext cx="10058400" cy="1136895"/>
          </a:xfrm>
        </p:spPr>
        <p:txBody>
          <a:bodyPr>
            <a:noAutofit/>
          </a:bodyPr>
          <a:lstStyle/>
          <a:p>
            <a:pPr algn="ctr"/>
            <a:r>
              <a:rPr lang="tr-TR" sz="2800" dirty="0" smtClean="0"/>
              <a:t>9. </a:t>
            </a:r>
            <a:r>
              <a:rPr lang="tr-TR" sz="2800" dirty="0" err="1" smtClean="0"/>
              <a:t>EKS'ler</a:t>
            </a:r>
            <a:r>
              <a:rPr lang="tr-TR" sz="2800" dirty="0" smtClean="0"/>
              <a:t> </a:t>
            </a:r>
            <a:r>
              <a:rPr lang="tr-TR" sz="2800" dirty="0"/>
              <a:t>ve ilgili bileşenlerinde üreticilerin sağladığı varsayılan kullanıcı adı/parolaların kullanılması</a:t>
            </a:r>
            <a:br>
              <a:rPr lang="tr-TR" sz="2800" dirty="0"/>
            </a:b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15</a:t>
            </a:fld>
            <a:endParaRPr lang="en-US"/>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408" y="1456490"/>
            <a:ext cx="5905500" cy="4429125"/>
          </a:xfrm>
          <a:prstGeom prst="rect">
            <a:avLst/>
          </a:prstGeom>
        </p:spPr>
      </p:pic>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5065" y="1786392"/>
            <a:ext cx="5137668" cy="3772735"/>
          </a:xfrm>
          <a:prstGeom prst="rect">
            <a:avLst/>
          </a:prstGeom>
        </p:spPr>
      </p:pic>
      <p:sp>
        <p:nvSpPr>
          <p:cNvPr id="8" name="Dikdörtgen 7"/>
          <p:cNvSpPr/>
          <p:nvPr/>
        </p:nvSpPr>
        <p:spPr>
          <a:xfrm>
            <a:off x="6863824" y="1663009"/>
            <a:ext cx="4832307" cy="646331"/>
          </a:xfrm>
          <a:prstGeom prst="rect">
            <a:avLst/>
          </a:prstGeom>
        </p:spPr>
        <p:txBody>
          <a:bodyPr wrap="square">
            <a:spAutoFit/>
          </a:bodyPr>
          <a:lstStyle/>
          <a:p>
            <a:pPr algn="just"/>
            <a:r>
              <a:rPr lang="tr-TR" dirty="0" smtClean="0"/>
              <a:t>Bilgi </a:t>
            </a:r>
            <a:r>
              <a:rPr lang="tr-TR" dirty="0"/>
              <a:t>sistemi kurmadan önce varsayılan kimlik belirleyicilerin içeriğinin değiştirilmesi</a:t>
            </a:r>
          </a:p>
        </p:txBody>
      </p:sp>
      <p:sp>
        <p:nvSpPr>
          <p:cNvPr id="9" name="Dikdörtgen 8"/>
          <p:cNvSpPr/>
          <p:nvPr/>
        </p:nvSpPr>
        <p:spPr>
          <a:xfrm>
            <a:off x="6863824" y="2580678"/>
            <a:ext cx="4832307" cy="1200329"/>
          </a:xfrm>
          <a:prstGeom prst="rect">
            <a:avLst/>
          </a:prstGeom>
        </p:spPr>
        <p:txBody>
          <a:bodyPr wrap="square">
            <a:spAutoFit/>
          </a:bodyPr>
          <a:lstStyle/>
          <a:p>
            <a:pPr algn="just"/>
            <a:r>
              <a:rPr lang="tr-TR" dirty="0" smtClean="0"/>
              <a:t>Çevirmeli </a:t>
            </a:r>
            <a:r>
              <a:rPr lang="tr-TR" dirty="0"/>
              <a:t>modemler ile bağlanılan yapıların varsayılan şifrelerinin değiştirildiğinden ve her bir </a:t>
            </a:r>
            <a:r>
              <a:rPr lang="tr-TR" dirty="0" err="1"/>
              <a:t>modemli</a:t>
            </a:r>
            <a:r>
              <a:rPr lang="tr-TR" dirty="0"/>
              <a:t> bağlantı için güçlü parolaların kullanıldığından emin olunmalıdır.</a:t>
            </a:r>
          </a:p>
        </p:txBody>
      </p:sp>
    </p:spTree>
    <p:extLst>
      <p:ext uri="{BB962C8B-B14F-4D97-AF65-F5344CB8AC3E}">
        <p14:creationId xmlns:p14="http://schemas.microsoft.com/office/powerpoint/2010/main" val="24972094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in)">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pPr algn="ctr"/>
            <a:r>
              <a:rPr lang="tr-TR" sz="2800" dirty="0" smtClean="0"/>
              <a:t>10. </a:t>
            </a:r>
            <a:r>
              <a:rPr lang="tr-TR" sz="2800" dirty="0" err="1" smtClean="0"/>
              <a:t>EKS'lerin</a:t>
            </a:r>
            <a:r>
              <a:rPr lang="tr-TR" sz="2800" dirty="0" smtClean="0"/>
              <a:t> </a:t>
            </a:r>
            <a:r>
              <a:rPr lang="tr-TR" sz="2800" dirty="0"/>
              <a:t>bulunduğu ağın diğer ağlardan (Kurumsal ağ, Kablosuz ağ vb.) ayrılmamış olması ve diğer ağlardan EKS sistemlerinin bulunduğu ağa kontrolsüz erişilebilmesi</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16</a:t>
            </a:fld>
            <a:endParaRPr lang="en-US"/>
          </a:p>
        </p:txBody>
      </p:sp>
      <p:sp>
        <p:nvSpPr>
          <p:cNvPr id="4" name="Dikdörtgen 3"/>
          <p:cNvSpPr/>
          <p:nvPr/>
        </p:nvSpPr>
        <p:spPr>
          <a:xfrm>
            <a:off x="10667199" y="5762944"/>
            <a:ext cx="1295547" cy="369332"/>
          </a:xfrm>
          <a:prstGeom prst="rect">
            <a:avLst/>
          </a:prstGeom>
        </p:spPr>
        <p:txBody>
          <a:bodyPr wrap="none">
            <a:spAutoFit/>
          </a:bodyPr>
          <a:lstStyle/>
          <a:p>
            <a:r>
              <a:rPr lang="tr-TR" dirty="0">
                <a:solidFill>
                  <a:srgbClr val="FF0000"/>
                </a:solidFill>
              </a:rPr>
              <a:t>K16.2 K16.3</a:t>
            </a:r>
          </a:p>
        </p:txBody>
      </p:sp>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0127" y="1348778"/>
            <a:ext cx="6138863" cy="4301395"/>
          </a:xfrm>
          <a:prstGeom prst="rect">
            <a:avLst/>
          </a:prstGeom>
        </p:spPr>
      </p:pic>
      <p:sp>
        <p:nvSpPr>
          <p:cNvPr id="6" name="Dikdörtgen 5"/>
          <p:cNvSpPr/>
          <p:nvPr/>
        </p:nvSpPr>
        <p:spPr>
          <a:xfrm>
            <a:off x="433821" y="1574903"/>
            <a:ext cx="5162550" cy="2031325"/>
          </a:xfrm>
          <a:prstGeom prst="rect">
            <a:avLst/>
          </a:prstGeom>
        </p:spPr>
        <p:txBody>
          <a:bodyPr wrap="square">
            <a:spAutoFit/>
          </a:bodyPr>
          <a:lstStyle/>
          <a:p>
            <a:pPr algn="just"/>
            <a:r>
              <a:rPr lang="tr-TR" dirty="0"/>
              <a:t>Kurumsal ağlar içerisinde fiziksel ve mantıksal ağ yapılandırmaları, ağların ayrılması, ağlar arası sınır güvenlik kontrolleri uygulanabilir. Harici ağlar, internet vb. ile iletişim ihtiyacı varsa kurumsal güvenlik mimarisine göre düzenlenmiş sınır savunması teknolojileri kullanılır ve sınır güvenliği sağlanır.</a:t>
            </a:r>
          </a:p>
        </p:txBody>
      </p:sp>
      <p:sp>
        <p:nvSpPr>
          <p:cNvPr id="8" name="Dikdörtgen 7"/>
          <p:cNvSpPr/>
          <p:nvPr/>
        </p:nvSpPr>
        <p:spPr>
          <a:xfrm>
            <a:off x="433821" y="3932516"/>
            <a:ext cx="4808219" cy="923330"/>
          </a:xfrm>
          <a:prstGeom prst="rect">
            <a:avLst/>
          </a:prstGeom>
        </p:spPr>
        <p:txBody>
          <a:bodyPr wrap="square">
            <a:spAutoFit/>
          </a:bodyPr>
          <a:lstStyle/>
          <a:p>
            <a:pPr algn="just"/>
            <a:r>
              <a:rPr lang="tr-TR" dirty="0"/>
              <a:t>Kontrollü bir sınırın fiziksel olarak korunması dışındaki iletişim yolları, engellenme ve değiştirmeye maruz kalmamalıdır. </a:t>
            </a:r>
          </a:p>
        </p:txBody>
      </p:sp>
    </p:spTree>
    <p:extLst>
      <p:ext uri="{BB962C8B-B14F-4D97-AF65-F5344CB8AC3E}">
        <p14:creationId xmlns:p14="http://schemas.microsoft.com/office/powerpoint/2010/main" val="36317905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194561" y="255026"/>
            <a:ext cx="7551420" cy="1136895"/>
          </a:xfrm>
        </p:spPr>
        <p:txBody>
          <a:bodyPr>
            <a:noAutofit/>
          </a:bodyPr>
          <a:lstStyle/>
          <a:p>
            <a:pPr algn="ctr"/>
            <a:r>
              <a:rPr lang="tr-TR" sz="2800" dirty="0" smtClean="0"/>
              <a:t>11. EKS </a:t>
            </a:r>
            <a:r>
              <a:rPr lang="tr-TR" sz="2800" dirty="0"/>
              <a:t>ağındaki uygulamalarda/işletim sisteminde yama eksikliği/zafiyet </a:t>
            </a:r>
            <a:r>
              <a:rPr lang="tr-TR" sz="2800" dirty="0" smtClean="0"/>
              <a:t>olması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17</a:t>
            </a:fld>
            <a:endParaRPr lang="en-US"/>
          </a:p>
        </p:txBody>
      </p:sp>
      <p:sp>
        <p:nvSpPr>
          <p:cNvPr id="4" name="Dikdörtgen 3"/>
          <p:cNvSpPr/>
          <p:nvPr/>
        </p:nvSpPr>
        <p:spPr>
          <a:xfrm>
            <a:off x="10667199" y="5762945"/>
            <a:ext cx="1295547" cy="369332"/>
          </a:xfrm>
          <a:prstGeom prst="rect">
            <a:avLst/>
          </a:prstGeom>
        </p:spPr>
        <p:txBody>
          <a:bodyPr wrap="none">
            <a:spAutoFit/>
          </a:bodyPr>
          <a:lstStyle/>
          <a:p>
            <a:r>
              <a:rPr lang="tr-TR" dirty="0">
                <a:solidFill>
                  <a:srgbClr val="FF0000"/>
                </a:solidFill>
              </a:rPr>
              <a:t>K14.2 K17.1</a:t>
            </a:r>
          </a:p>
        </p:txBody>
      </p:sp>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865" y="1813560"/>
            <a:ext cx="5238750" cy="3855720"/>
          </a:xfrm>
          <a:prstGeom prst="rect">
            <a:avLst/>
          </a:prstGeom>
        </p:spPr>
      </p:pic>
      <p:sp>
        <p:nvSpPr>
          <p:cNvPr id="7" name="Dikdörtgen 6"/>
          <p:cNvSpPr/>
          <p:nvPr/>
        </p:nvSpPr>
        <p:spPr>
          <a:xfrm>
            <a:off x="5866746" y="1854813"/>
            <a:ext cx="6096000" cy="923330"/>
          </a:xfrm>
          <a:prstGeom prst="rect">
            <a:avLst/>
          </a:prstGeom>
        </p:spPr>
        <p:txBody>
          <a:bodyPr>
            <a:spAutoFit/>
          </a:bodyPr>
          <a:lstStyle/>
          <a:p>
            <a:pPr algn="just"/>
            <a:r>
              <a:rPr lang="tr-TR" dirty="0" smtClean="0"/>
              <a:t>Yeni </a:t>
            </a:r>
            <a:r>
              <a:rPr lang="tr-TR" dirty="0"/>
              <a:t>güvenlik açıkları tespit edildiğinde veya duyurulduğunda, bilgi sistemindeki ve üzerlerinde koşan uygulamalardaki güvenlik </a:t>
            </a:r>
            <a:r>
              <a:rPr lang="tr-TR" dirty="0" smtClean="0"/>
              <a:t>açıkları kapatılmalıdır.</a:t>
            </a:r>
            <a:endParaRPr lang="tr-TR" dirty="0"/>
          </a:p>
        </p:txBody>
      </p:sp>
      <p:sp>
        <p:nvSpPr>
          <p:cNvPr id="8" name="Dikdörtgen 7"/>
          <p:cNvSpPr/>
          <p:nvPr/>
        </p:nvSpPr>
        <p:spPr>
          <a:xfrm>
            <a:off x="5866746" y="3026496"/>
            <a:ext cx="6096000" cy="646331"/>
          </a:xfrm>
          <a:prstGeom prst="rect">
            <a:avLst/>
          </a:prstGeom>
        </p:spPr>
        <p:txBody>
          <a:bodyPr>
            <a:spAutoFit/>
          </a:bodyPr>
          <a:lstStyle/>
          <a:p>
            <a:pPr algn="just"/>
            <a:r>
              <a:rPr lang="tr-TR" dirty="0" smtClean="0"/>
              <a:t>Zafiyet </a:t>
            </a:r>
            <a:r>
              <a:rPr lang="tr-TR" dirty="0"/>
              <a:t>tarama </a:t>
            </a:r>
            <a:r>
              <a:rPr lang="tr-TR" dirty="0" smtClean="0"/>
              <a:t>sonuçları </a:t>
            </a:r>
            <a:r>
              <a:rPr lang="tr-TR" dirty="0"/>
              <a:t>ve güvenlik kontrolleri analizi </a:t>
            </a:r>
            <a:r>
              <a:rPr lang="tr-TR" dirty="0" smtClean="0"/>
              <a:t>sonuçları değerlendirilerek gerekli işlemler tesis edilmelidir.</a:t>
            </a:r>
            <a:endParaRPr lang="tr-TR" dirty="0"/>
          </a:p>
        </p:txBody>
      </p:sp>
    </p:spTree>
    <p:extLst>
      <p:ext uri="{BB962C8B-B14F-4D97-AF65-F5344CB8AC3E}">
        <p14:creationId xmlns:p14="http://schemas.microsoft.com/office/powerpoint/2010/main" val="38711670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1" descr="http://www.swissarmylibrarian.net/wp-content/uploads/2012/01/foundflashdriv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1313" y="1892463"/>
            <a:ext cx="5238295" cy="3928721"/>
          </a:xfrm>
          <a:prstGeom prst="rect">
            <a:avLst/>
          </a:prstGeom>
          <a:noFill/>
          <a:extLst>
            <a:ext uri="{909E8E84-426E-40DD-AFC4-6F175D3DCCD1}">
              <a14:hiddenFill xmlns:a14="http://schemas.microsoft.com/office/drawing/2010/main">
                <a:solidFill>
                  <a:srgbClr val="FFFFFF"/>
                </a:solidFill>
              </a14:hiddenFill>
            </a:ext>
          </a:extLst>
        </p:spPr>
      </p:pic>
      <p:sp>
        <p:nvSpPr>
          <p:cNvPr id="2" name="Unvan 1"/>
          <p:cNvSpPr>
            <a:spLocks noGrp="1"/>
          </p:cNvSpPr>
          <p:nvPr>
            <p:ph type="title"/>
          </p:nvPr>
        </p:nvSpPr>
        <p:spPr>
          <a:xfrm>
            <a:off x="1097279" y="95006"/>
            <a:ext cx="10372825" cy="1136895"/>
          </a:xfrm>
        </p:spPr>
        <p:txBody>
          <a:bodyPr>
            <a:normAutofit/>
          </a:bodyPr>
          <a:lstStyle/>
          <a:p>
            <a:pPr algn="ctr"/>
            <a:r>
              <a:rPr lang="tr-TR" sz="2800" dirty="0" smtClean="0"/>
              <a:t>12. </a:t>
            </a:r>
            <a:r>
              <a:rPr lang="tr-TR" sz="2800" dirty="0" err="1" smtClean="0"/>
              <a:t>EKS'lerin</a:t>
            </a:r>
            <a:r>
              <a:rPr lang="tr-TR" sz="2800" dirty="0" smtClean="0"/>
              <a:t> </a:t>
            </a:r>
            <a:r>
              <a:rPr lang="tr-TR" sz="2800" dirty="0"/>
              <a:t>koştuğu veya </a:t>
            </a:r>
            <a:r>
              <a:rPr lang="tr-TR" sz="2800" dirty="0" err="1"/>
              <a:t>EKS'lere</a:t>
            </a:r>
            <a:r>
              <a:rPr lang="tr-TR" sz="2800" dirty="0"/>
              <a:t> erişebilen sistemler üzerinde kontrolsüz medya (USB Disk, </a:t>
            </a:r>
            <a:r>
              <a:rPr lang="tr-TR" sz="2800" dirty="0" err="1"/>
              <a:t>Flask</a:t>
            </a:r>
            <a:r>
              <a:rPr lang="tr-TR" sz="2800" dirty="0"/>
              <a:t> Bellek, CD, DVD vb.) kullanımı</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18</a:t>
            </a:fld>
            <a:endParaRPr lang="en-US"/>
          </a:p>
        </p:txBody>
      </p:sp>
      <p:sp>
        <p:nvSpPr>
          <p:cNvPr id="4" name="Dikdörtgen 3"/>
          <p:cNvSpPr/>
          <p:nvPr/>
        </p:nvSpPr>
        <p:spPr>
          <a:xfrm>
            <a:off x="10051459" y="5795685"/>
            <a:ext cx="1930337" cy="369332"/>
          </a:xfrm>
          <a:prstGeom prst="rect">
            <a:avLst/>
          </a:prstGeom>
        </p:spPr>
        <p:txBody>
          <a:bodyPr wrap="none">
            <a:spAutoFit/>
          </a:bodyPr>
          <a:lstStyle/>
          <a:p>
            <a:r>
              <a:rPr lang="tr-TR" dirty="0">
                <a:solidFill>
                  <a:srgbClr val="FF0000"/>
                </a:solidFill>
              </a:rPr>
              <a:t>K10.1 K10.3 K17.1 </a:t>
            </a:r>
          </a:p>
        </p:txBody>
      </p:sp>
      <p:sp>
        <p:nvSpPr>
          <p:cNvPr id="5" name="Content Placeholder 6"/>
          <p:cNvSpPr txBox="1">
            <a:spLocks/>
          </p:cNvSpPr>
          <p:nvPr/>
        </p:nvSpPr>
        <p:spPr>
          <a:xfrm>
            <a:off x="529058" y="2902412"/>
            <a:ext cx="4877210" cy="2747939"/>
          </a:xfrm>
          <a:prstGeom prst="rect">
            <a:avLst/>
          </a:prstGeom>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lumMod val="75000"/>
                </a:schemeClr>
              </a:buClr>
              <a:buFont typeface="Wingdings" panose="05000000000000000000" pitchFamily="2" charset="2"/>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lumMod val="75000"/>
                </a:schemeClr>
              </a:buClr>
              <a:buFont typeface="Arial" panose="020B0604020202020204"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lumMod val="75000"/>
                </a:schemeClr>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lumMod val="75000"/>
                </a:schemeClr>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just">
              <a:buFont typeface="Wingdings" panose="05000000000000000000" pitchFamily="2" charset="2"/>
              <a:buChar char="§"/>
            </a:pPr>
            <a:r>
              <a:rPr lang="tr-TR" dirty="0" smtClean="0"/>
              <a:t> Flash bellek donanımlarında gömülü kötücül yazılımlara rastlanıyor,</a:t>
            </a:r>
          </a:p>
          <a:p>
            <a:pPr algn="just">
              <a:buFont typeface="Wingdings" panose="05000000000000000000" pitchFamily="2" charset="2"/>
              <a:buChar char="§"/>
            </a:pPr>
            <a:r>
              <a:rPr lang="tr-TR" dirty="0" smtClean="0"/>
              <a:t> </a:t>
            </a:r>
            <a:r>
              <a:rPr lang="tr-TR" dirty="0"/>
              <a:t>Bunlar </a:t>
            </a:r>
            <a:r>
              <a:rPr lang="tr-TR" dirty="0" smtClean="0"/>
              <a:t>flash belleği silseniz de gitmiyor,</a:t>
            </a:r>
          </a:p>
          <a:p>
            <a:pPr algn="just">
              <a:buFont typeface="Wingdings" panose="05000000000000000000" pitchFamily="2" charset="2"/>
              <a:buChar char="§"/>
            </a:pPr>
            <a:r>
              <a:rPr lang="tr-TR" dirty="0"/>
              <a:t> </a:t>
            </a:r>
            <a:r>
              <a:rPr lang="tr-TR" dirty="0" smtClean="0"/>
              <a:t>Flash belleğin orjinal olmasına, markasına ve </a:t>
            </a:r>
            <a:r>
              <a:rPr lang="tr-TR" dirty="0"/>
              <a:t>yazılımların </a:t>
            </a:r>
            <a:r>
              <a:rPr lang="tr-TR" dirty="0" smtClean="0"/>
              <a:t>güncelliğine dikkat edilmeli,</a:t>
            </a:r>
          </a:p>
          <a:p>
            <a:pPr algn="just">
              <a:buFont typeface="Wingdings" panose="05000000000000000000" pitchFamily="2" charset="2"/>
              <a:buChar char="§"/>
            </a:pPr>
            <a:r>
              <a:rPr lang="tr-TR" dirty="0"/>
              <a:t> </a:t>
            </a:r>
            <a:r>
              <a:rPr lang="tr-TR" dirty="0" smtClean="0"/>
              <a:t>Hediye gelen veya sokakta bulduğunuz belleklere dikkat edin.</a:t>
            </a:r>
          </a:p>
        </p:txBody>
      </p:sp>
      <p:pic>
        <p:nvPicPr>
          <p:cNvPr id="6" name="Resi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1729" y="2124348"/>
            <a:ext cx="4423413" cy="3464949"/>
          </a:xfrm>
          <a:prstGeom prst="rect">
            <a:avLst/>
          </a:prstGeom>
        </p:spPr>
      </p:pic>
      <p:sp>
        <p:nvSpPr>
          <p:cNvPr id="8" name="Dikdörtgen 7"/>
          <p:cNvSpPr/>
          <p:nvPr/>
        </p:nvSpPr>
        <p:spPr>
          <a:xfrm>
            <a:off x="529058" y="1416530"/>
            <a:ext cx="5154276" cy="1323439"/>
          </a:xfrm>
          <a:prstGeom prst="rect">
            <a:avLst/>
          </a:prstGeom>
        </p:spPr>
        <p:txBody>
          <a:bodyPr wrap="square">
            <a:spAutoFit/>
          </a:bodyPr>
          <a:lstStyle/>
          <a:p>
            <a:pPr algn="just"/>
            <a:r>
              <a:rPr lang="tr-TR" sz="2000" dirty="0" smtClean="0"/>
              <a:t>Tanımlı </a:t>
            </a:r>
            <a:r>
              <a:rPr lang="tr-TR" sz="2000" dirty="0"/>
              <a:t>güvenlik önlemlerini kullanarak, </a:t>
            </a:r>
            <a:r>
              <a:rPr lang="tr-TR" sz="2000" dirty="0" smtClean="0"/>
              <a:t>bilgi </a:t>
            </a:r>
            <a:r>
              <a:rPr lang="tr-TR" sz="2000" dirty="0"/>
              <a:t>sistemleri veya sistem </a:t>
            </a:r>
            <a:r>
              <a:rPr lang="tr-TR" sz="2000" dirty="0" smtClean="0"/>
              <a:t>bileşenlerinde dijital medya </a:t>
            </a:r>
            <a:r>
              <a:rPr lang="tr-TR" sz="2000" dirty="0"/>
              <a:t>türlerinin </a:t>
            </a:r>
            <a:r>
              <a:rPr lang="tr-TR" sz="2000" dirty="0" smtClean="0"/>
              <a:t>kullanımı engellenmeli ya da güvenlik önlemleri alınarak kullanılmalıdır.</a:t>
            </a:r>
            <a:endParaRPr lang="tr-TR" sz="2000" dirty="0"/>
          </a:p>
        </p:txBody>
      </p:sp>
    </p:spTree>
    <p:extLst>
      <p:ext uri="{BB962C8B-B14F-4D97-AF65-F5344CB8AC3E}">
        <p14:creationId xmlns:p14="http://schemas.microsoft.com/office/powerpoint/2010/main" val="448130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fltVal val="0"/>
                                          </p:val>
                                        </p:tav>
                                        <p:tav tm="100000">
                                          <p:val>
                                            <p:strVal val="#ppt_w"/>
                                          </p:val>
                                        </p:tav>
                                      </p:tavLst>
                                    </p:anim>
                                    <p:anim calcmode="lin" valueType="num">
                                      <p:cBhvr>
                                        <p:cTn id="28" dur="1000" fill="hold"/>
                                        <p:tgtEl>
                                          <p:spTgt spid="6"/>
                                        </p:tgtEl>
                                        <p:attrNameLst>
                                          <p:attrName>ppt_h</p:attrName>
                                        </p:attrNameLst>
                                      </p:cBhvr>
                                      <p:tavLst>
                                        <p:tav tm="0">
                                          <p:val>
                                            <p:fltVal val="0"/>
                                          </p:val>
                                        </p:tav>
                                        <p:tav tm="100000">
                                          <p:val>
                                            <p:strVal val="#ppt_h"/>
                                          </p:val>
                                        </p:tav>
                                      </p:tavLst>
                                    </p:anim>
                                    <p:anim calcmode="lin" valueType="num">
                                      <p:cBhvr>
                                        <p:cTn id="29" dur="1000" fill="hold"/>
                                        <p:tgtEl>
                                          <p:spTgt spid="6"/>
                                        </p:tgtEl>
                                        <p:attrNameLst>
                                          <p:attrName>style.rotation</p:attrName>
                                        </p:attrNameLst>
                                      </p:cBhvr>
                                      <p:tavLst>
                                        <p:tav tm="0">
                                          <p:val>
                                            <p:fltVal val="90"/>
                                          </p:val>
                                        </p:tav>
                                        <p:tav tm="100000">
                                          <p:val>
                                            <p:fltVal val="0"/>
                                          </p:val>
                                        </p:tav>
                                      </p:tavLst>
                                    </p:anim>
                                    <p:animEffect transition="in" filter="fade">
                                      <p:cBhvr>
                                        <p:cTn id="30" dur="1000"/>
                                        <p:tgtEl>
                                          <p:spTgt spid="6"/>
                                        </p:tgtEl>
                                      </p:cBhvr>
                                    </p:animEffect>
                                  </p:childTnLst>
                                </p:cTn>
                              </p:par>
                            </p:childTnLst>
                          </p:cTn>
                        </p:par>
                        <p:par>
                          <p:cTn id="31" fill="hold">
                            <p:stCondLst>
                              <p:cond delay="1000"/>
                            </p:stCondLst>
                            <p:childTnLst>
                              <p:par>
                                <p:cTn id="32" presetID="2" presetClass="entr" presetSubtype="4"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13. Yazma </a:t>
            </a:r>
            <a:r>
              <a:rPr lang="tr-TR" sz="2800" dirty="0"/>
              <a:t>yetkisi olan kullanıcının kullandığı EKS ve/veya ilgili sisteme zararlı yazılım bulaştırması</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19</a:t>
            </a:fld>
            <a:endParaRPr lang="en-US"/>
          </a:p>
        </p:txBody>
      </p:sp>
      <p:sp>
        <p:nvSpPr>
          <p:cNvPr id="4" name="Dikdörtgen 3"/>
          <p:cNvSpPr/>
          <p:nvPr/>
        </p:nvSpPr>
        <p:spPr>
          <a:xfrm>
            <a:off x="10333980" y="5778986"/>
            <a:ext cx="1643399" cy="369332"/>
          </a:xfrm>
          <a:prstGeom prst="rect">
            <a:avLst/>
          </a:prstGeom>
        </p:spPr>
        <p:txBody>
          <a:bodyPr wrap="none">
            <a:spAutoFit/>
          </a:bodyPr>
          <a:lstStyle/>
          <a:p>
            <a:r>
              <a:rPr lang="tr-TR" dirty="0">
                <a:solidFill>
                  <a:srgbClr val="FF0000"/>
                </a:solidFill>
              </a:rPr>
              <a:t>K5.3 K5.4 K17.1</a:t>
            </a:r>
          </a:p>
        </p:txBody>
      </p:sp>
      <p:pic>
        <p:nvPicPr>
          <p:cNvPr id="5" name="Resi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8024" y="1231901"/>
            <a:ext cx="4998720" cy="4425656"/>
          </a:xfrm>
          <a:prstGeom prst="rect">
            <a:avLst/>
          </a:prstGeom>
        </p:spPr>
      </p:pic>
      <p:sp>
        <p:nvSpPr>
          <p:cNvPr id="7" name="Dikdörtgen 6"/>
          <p:cNvSpPr/>
          <p:nvPr/>
        </p:nvSpPr>
        <p:spPr>
          <a:xfrm>
            <a:off x="457198" y="1423490"/>
            <a:ext cx="6591301" cy="1200329"/>
          </a:xfrm>
          <a:prstGeom prst="rect">
            <a:avLst/>
          </a:prstGeom>
        </p:spPr>
        <p:txBody>
          <a:bodyPr wrap="square">
            <a:spAutoFit/>
          </a:bodyPr>
          <a:lstStyle/>
          <a:p>
            <a:pPr algn="just"/>
            <a:r>
              <a:rPr lang="tr-TR" dirty="0" smtClean="0"/>
              <a:t>Donanım </a:t>
            </a:r>
            <a:r>
              <a:rPr lang="tr-TR" dirty="0"/>
              <a:t>veya yazılım bileşenlerine yapılan değişiklikler tüm sistemin güvenliği açısından çeşitli riskler doğurabilmektedir</a:t>
            </a:r>
            <a:r>
              <a:rPr lang="tr-TR" dirty="0" smtClean="0"/>
              <a:t>. </a:t>
            </a:r>
            <a:r>
              <a:rPr lang="tr-TR" dirty="0"/>
              <a:t>Bu sebepten </a:t>
            </a:r>
            <a:r>
              <a:rPr lang="tr-TR" dirty="0" smtClean="0"/>
              <a:t>sadece </a:t>
            </a:r>
            <a:r>
              <a:rPr lang="tr-TR" dirty="0"/>
              <a:t>yetkili ve yetkin kişilerin sistemlere erişimine ve değişiklik yapabilmesine izin verilir</a:t>
            </a:r>
            <a:r>
              <a:rPr lang="tr-TR" dirty="0" smtClean="0"/>
              <a:t>.</a:t>
            </a:r>
            <a:endParaRPr lang="tr-TR" dirty="0"/>
          </a:p>
        </p:txBody>
      </p:sp>
      <p:sp>
        <p:nvSpPr>
          <p:cNvPr id="9" name="Dikdörtgen 8"/>
          <p:cNvSpPr/>
          <p:nvPr/>
        </p:nvSpPr>
        <p:spPr>
          <a:xfrm>
            <a:off x="527713" y="2830857"/>
            <a:ext cx="6520786" cy="646331"/>
          </a:xfrm>
          <a:prstGeom prst="rect">
            <a:avLst/>
          </a:prstGeom>
        </p:spPr>
        <p:txBody>
          <a:bodyPr wrap="square">
            <a:spAutoFit/>
          </a:bodyPr>
          <a:lstStyle/>
          <a:p>
            <a:pPr algn="just"/>
            <a:r>
              <a:rPr lang="tr-TR" dirty="0" smtClean="0"/>
              <a:t>Sistem üzerindeki tüm erişimler kayıt altına alınarak, yetkisiz veya hatalı değişiklikler tespit edilebilir.</a:t>
            </a:r>
            <a:endParaRPr lang="tr-TR" dirty="0"/>
          </a:p>
        </p:txBody>
      </p:sp>
    </p:spTree>
    <p:extLst>
      <p:ext uri="{BB962C8B-B14F-4D97-AF65-F5344CB8AC3E}">
        <p14:creationId xmlns:p14="http://schemas.microsoft.com/office/powerpoint/2010/main" val="4052991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95006"/>
            <a:ext cx="10725752" cy="1136895"/>
          </a:xfrm>
        </p:spPr>
        <p:txBody>
          <a:bodyPr>
            <a:noAutofit/>
          </a:bodyPr>
          <a:lstStyle/>
          <a:p>
            <a:pPr algn="ctr"/>
            <a:r>
              <a:rPr lang="tr-TR" sz="2800" dirty="0" smtClean="0"/>
              <a:t>14. </a:t>
            </a:r>
            <a:r>
              <a:rPr lang="tr-TR" sz="2800" dirty="0" err="1" smtClean="0"/>
              <a:t>EKS'lerin</a:t>
            </a:r>
            <a:r>
              <a:rPr lang="tr-TR" sz="2800" dirty="0" smtClean="0"/>
              <a:t> </a:t>
            </a:r>
            <a:r>
              <a:rPr lang="tr-TR" sz="2800" dirty="0"/>
              <a:t>koştuğu sistemler ya da </a:t>
            </a:r>
            <a:r>
              <a:rPr lang="tr-TR" sz="2800" dirty="0" err="1"/>
              <a:t>EKS'lerin</a:t>
            </a:r>
            <a:r>
              <a:rPr lang="tr-TR" sz="2800" dirty="0"/>
              <a:t> izlendiği/yönetildiği operatör sistemleri üzerinde internet, eposta vb. servislerin </a:t>
            </a:r>
            <a:r>
              <a:rPr lang="tr-TR" sz="2800" dirty="0" smtClean="0"/>
              <a:t>kullanılabilmesi</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20</a:t>
            </a:fld>
            <a:endParaRPr lang="en-US"/>
          </a:p>
        </p:txBody>
      </p:sp>
      <p:sp>
        <p:nvSpPr>
          <p:cNvPr id="4" name="Dikdörtgen 3"/>
          <p:cNvSpPr/>
          <p:nvPr/>
        </p:nvSpPr>
        <p:spPr>
          <a:xfrm>
            <a:off x="11077592" y="5706614"/>
            <a:ext cx="596638" cy="369332"/>
          </a:xfrm>
          <a:prstGeom prst="rect">
            <a:avLst/>
          </a:prstGeom>
        </p:spPr>
        <p:txBody>
          <a:bodyPr wrap="none">
            <a:spAutoFit/>
          </a:bodyPr>
          <a:lstStyle/>
          <a:p>
            <a:r>
              <a:rPr lang="tr-TR" dirty="0" smtClean="0">
                <a:solidFill>
                  <a:srgbClr val="FF0000"/>
                </a:solidFill>
              </a:rPr>
              <a:t>K1.1</a:t>
            </a:r>
            <a:endParaRPr lang="tr-TR" dirty="0">
              <a:solidFill>
                <a:srgbClr val="FF0000"/>
              </a:solidFill>
            </a:endParaRPr>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338" y="1427746"/>
            <a:ext cx="4994610" cy="4648200"/>
          </a:xfrm>
          <a:prstGeom prst="rect">
            <a:avLst/>
          </a:prstGeom>
        </p:spPr>
      </p:pic>
      <p:pic>
        <p:nvPicPr>
          <p:cNvPr id="8" name="Resim 7"/>
          <p:cNvPicPr>
            <a:picLocks noChangeAspect="1"/>
          </p:cNvPicPr>
          <p:nvPr/>
        </p:nvPicPr>
        <p:blipFill>
          <a:blip r:embed="rId3"/>
          <a:stretch>
            <a:fillRect/>
          </a:stretch>
        </p:blipFill>
        <p:spPr>
          <a:xfrm>
            <a:off x="388451" y="1842459"/>
            <a:ext cx="4506580" cy="3818773"/>
          </a:xfrm>
          <a:prstGeom prst="rect">
            <a:avLst/>
          </a:prstGeom>
        </p:spPr>
      </p:pic>
      <p:pic>
        <p:nvPicPr>
          <p:cNvPr id="9" name="Resim 8"/>
          <p:cNvPicPr>
            <a:picLocks noChangeAspect="1"/>
          </p:cNvPicPr>
          <p:nvPr/>
        </p:nvPicPr>
        <p:blipFill>
          <a:blip r:embed="rId4"/>
          <a:stretch>
            <a:fillRect/>
          </a:stretch>
        </p:blipFill>
        <p:spPr>
          <a:xfrm>
            <a:off x="538884" y="2075395"/>
            <a:ext cx="4551605" cy="3352900"/>
          </a:xfrm>
          <a:prstGeom prst="rect">
            <a:avLst/>
          </a:prstGeom>
        </p:spPr>
      </p:pic>
      <p:sp>
        <p:nvSpPr>
          <p:cNvPr id="10" name="Dikdörtgen 9"/>
          <p:cNvSpPr/>
          <p:nvPr/>
        </p:nvSpPr>
        <p:spPr>
          <a:xfrm>
            <a:off x="5556623" y="1607209"/>
            <a:ext cx="6096000" cy="923330"/>
          </a:xfrm>
          <a:prstGeom prst="rect">
            <a:avLst/>
          </a:prstGeom>
        </p:spPr>
        <p:txBody>
          <a:bodyPr>
            <a:spAutoFit/>
          </a:bodyPr>
          <a:lstStyle/>
          <a:p>
            <a:pPr algn="just"/>
            <a:r>
              <a:rPr lang="tr-TR" dirty="0" smtClean="0"/>
              <a:t>E-posta </a:t>
            </a:r>
            <a:r>
              <a:rPr lang="tr-TR" dirty="0"/>
              <a:t>veya web uygulamaları yoluyla gelen kötücül kodlara karşı korumak için kapsamlı bir savunma stratejisinin bir parçası olarak kullanılabilecek başka bir kurumsal güvence sağlar.</a:t>
            </a:r>
          </a:p>
        </p:txBody>
      </p:sp>
      <p:sp>
        <p:nvSpPr>
          <p:cNvPr id="11" name="Dikdörtgen 10"/>
          <p:cNvSpPr/>
          <p:nvPr/>
        </p:nvSpPr>
        <p:spPr>
          <a:xfrm>
            <a:off x="5556623" y="2918891"/>
            <a:ext cx="6096000" cy="923330"/>
          </a:xfrm>
          <a:prstGeom prst="rect">
            <a:avLst/>
          </a:prstGeom>
        </p:spPr>
        <p:txBody>
          <a:bodyPr>
            <a:spAutoFit/>
          </a:bodyPr>
          <a:lstStyle/>
          <a:p>
            <a:pPr algn="just"/>
            <a:r>
              <a:rPr lang="tr-TR" dirty="0"/>
              <a:t>Kurumsal bilgi sistemleri içindeki veya dış ağlara (internet vb.) açılan arabirimleri kısıtlamak veya yasaklamak sınır güvenliğinin temelini oluşturur.</a:t>
            </a:r>
          </a:p>
        </p:txBody>
      </p:sp>
    </p:spTree>
    <p:extLst>
      <p:ext uri="{BB962C8B-B14F-4D97-AF65-F5344CB8AC3E}">
        <p14:creationId xmlns:p14="http://schemas.microsoft.com/office/powerpoint/2010/main" val="20473477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15. Operatörün </a:t>
            </a:r>
            <a:r>
              <a:rPr lang="tr-TR" sz="2800" dirty="0"/>
              <a:t>dikkatsiz/uygunsuz ruh hali </a:t>
            </a:r>
            <a:r>
              <a:rPr lang="tr-TR" sz="2800" dirty="0" smtClean="0"/>
              <a:t>olması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21</a:t>
            </a:fld>
            <a:endParaRPr lang="en-US"/>
          </a:p>
        </p:txBody>
      </p:sp>
      <p:sp>
        <p:nvSpPr>
          <p:cNvPr id="4" name="Dikdörtgen 3"/>
          <p:cNvSpPr/>
          <p:nvPr/>
        </p:nvSpPr>
        <p:spPr>
          <a:xfrm>
            <a:off x="10333980" y="5746902"/>
            <a:ext cx="1643399" cy="369332"/>
          </a:xfrm>
          <a:prstGeom prst="rect">
            <a:avLst/>
          </a:prstGeom>
        </p:spPr>
        <p:txBody>
          <a:bodyPr wrap="none">
            <a:spAutoFit/>
          </a:bodyPr>
          <a:lstStyle/>
          <a:p>
            <a:r>
              <a:rPr lang="tr-TR" dirty="0">
                <a:solidFill>
                  <a:srgbClr val="FF0000"/>
                </a:solidFill>
              </a:rPr>
              <a:t>K2.1 K2.2 K13.1</a:t>
            </a:r>
          </a:p>
        </p:txBody>
      </p:sp>
      <p:pic>
        <p:nvPicPr>
          <p:cNvPr id="5" name="Resim 4"/>
          <p:cNvPicPr>
            <a:picLocks noChangeAspect="1"/>
          </p:cNvPicPr>
          <p:nvPr/>
        </p:nvPicPr>
        <p:blipFill>
          <a:blip r:embed="rId2"/>
          <a:stretch>
            <a:fillRect/>
          </a:stretch>
        </p:blipFill>
        <p:spPr>
          <a:xfrm>
            <a:off x="757738" y="1549316"/>
            <a:ext cx="4648451" cy="4197586"/>
          </a:xfrm>
          <a:prstGeom prst="rect">
            <a:avLst/>
          </a:prstGeom>
        </p:spPr>
      </p:pic>
      <p:pic>
        <p:nvPicPr>
          <p:cNvPr id="6" name="Resim 5"/>
          <p:cNvPicPr>
            <a:picLocks noChangeAspect="1"/>
          </p:cNvPicPr>
          <p:nvPr/>
        </p:nvPicPr>
        <p:blipFill>
          <a:blip r:embed="rId3"/>
          <a:stretch>
            <a:fillRect/>
          </a:stretch>
        </p:blipFill>
        <p:spPr>
          <a:xfrm>
            <a:off x="1102642" y="2138371"/>
            <a:ext cx="3958641" cy="3793197"/>
          </a:xfrm>
          <a:prstGeom prst="rect">
            <a:avLst/>
          </a:prstGeom>
        </p:spPr>
      </p:pic>
      <p:sp>
        <p:nvSpPr>
          <p:cNvPr id="7" name="Dikdörtgen 6"/>
          <p:cNvSpPr/>
          <p:nvPr/>
        </p:nvSpPr>
        <p:spPr>
          <a:xfrm>
            <a:off x="5881379" y="3324943"/>
            <a:ext cx="6096000" cy="646331"/>
          </a:xfrm>
          <a:prstGeom prst="rect">
            <a:avLst/>
          </a:prstGeom>
        </p:spPr>
        <p:txBody>
          <a:bodyPr>
            <a:spAutoFit/>
          </a:bodyPr>
          <a:lstStyle/>
          <a:p>
            <a:pPr algn="just"/>
            <a:r>
              <a:rPr lang="tr-TR" dirty="0" smtClean="0"/>
              <a:t>Güvenlik </a:t>
            </a:r>
            <a:r>
              <a:rPr lang="tr-TR" dirty="0"/>
              <a:t>farkındalığı eğitiminin ve güvenlik farkındalığı tekniklerinin uygun </a:t>
            </a:r>
            <a:r>
              <a:rPr lang="tr-TR" dirty="0" smtClean="0"/>
              <a:t>içeriği belirlenmelidir.</a:t>
            </a:r>
            <a:endParaRPr lang="tr-TR" dirty="0"/>
          </a:p>
        </p:txBody>
      </p:sp>
      <p:sp>
        <p:nvSpPr>
          <p:cNvPr id="8" name="Dikdörtgen 7"/>
          <p:cNvSpPr/>
          <p:nvPr/>
        </p:nvSpPr>
        <p:spPr>
          <a:xfrm>
            <a:off x="5745731" y="1880632"/>
            <a:ext cx="6096000" cy="1200329"/>
          </a:xfrm>
          <a:prstGeom prst="rect">
            <a:avLst/>
          </a:prstGeom>
        </p:spPr>
        <p:txBody>
          <a:bodyPr>
            <a:spAutoFit/>
          </a:bodyPr>
          <a:lstStyle/>
          <a:p>
            <a:pPr algn="just"/>
            <a:r>
              <a:rPr lang="tr-TR" dirty="0" smtClean="0"/>
              <a:t>İç </a:t>
            </a:r>
            <a:r>
              <a:rPr lang="tr-TR" dirty="0"/>
              <a:t>tehdidin potansiyel göstergeleri; aşırı </a:t>
            </a:r>
            <a:r>
              <a:rPr lang="tr-TR" dirty="0" smtClean="0"/>
              <a:t>derecede </a:t>
            </a:r>
            <a:r>
              <a:rPr lang="tr-TR" dirty="0"/>
              <a:t>uzun süreli iş </a:t>
            </a:r>
            <a:r>
              <a:rPr lang="tr-TR" dirty="0" smtClean="0"/>
              <a:t>yükü, </a:t>
            </a:r>
            <a:r>
              <a:rPr lang="tr-TR" dirty="0"/>
              <a:t>iş performansı için gerekli olmayan bilgilere erişme girişimi, finansal kaynaklara açıklanamayan erişim, zorbalığa maruz kalma gibi davranışları içerebilir.</a:t>
            </a:r>
          </a:p>
        </p:txBody>
      </p:sp>
      <p:pic>
        <p:nvPicPr>
          <p:cNvPr id="9" name="Resim 8"/>
          <p:cNvPicPr>
            <a:picLocks noChangeAspect="1"/>
          </p:cNvPicPr>
          <p:nvPr/>
        </p:nvPicPr>
        <p:blipFill>
          <a:blip r:embed="rId4"/>
          <a:stretch>
            <a:fillRect/>
          </a:stretch>
        </p:blipFill>
        <p:spPr>
          <a:xfrm>
            <a:off x="857100" y="1938731"/>
            <a:ext cx="4644624" cy="4192476"/>
          </a:xfrm>
          <a:prstGeom prst="rect">
            <a:avLst/>
          </a:prstGeom>
        </p:spPr>
      </p:pic>
      <p:sp>
        <p:nvSpPr>
          <p:cNvPr id="10" name="Dikdörtgen 9"/>
          <p:cNvSpPr/>
          <p:nvPr/>
        </p:nvSpPr>
        <p:spPr>
          <a:xfrm>
            <a:off x="5881379" y="4288308"/>
            <a:ext cx="6096000" cy="646331"/>
          </a:xfrm>
          <a:prstGeom prst="rect">
            <a:avLst/>
          </a:prstGeom>
        </p:spPr>
        <p:txBody>
          <a:bodyPr>
            <a:spAutoFit/>
          </a:bodyPr>
          <a:lstStyle/>
          <a:p>
            <a:r>
              <a:rPr lang="tr-TR" dirty="0"/>
              <a:t>B</a:t>
            </a:r>
            <a:r>
              <a:rPr lang="tr-TR" dirty="0" smtClean="0"/>
              <a:t>ilgi </a:t>
            </a:r>
            <a:r>
              <a:rPr lang="tr-TR" dirty="0"/>
              <a:t>sistemine erişim iznini vermeden önce kişileri belirli bir kontrol ve tarama sürecine tabi tutmalıdır.</a:t>
            </a:r>
          </a:p>
        </p:txBody>
      </p:sp>
    </p:spTree>
    <p:extLst>
      <p:ext uri="{BB962C8B-B14F-4D97-AF65-F5344CB8AC3E}">
        <p14:creationId xmlns:p14="http://schemas.microsoft.com/office/powerpoint/2010/main" val="2862279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down)">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29364" y="383764"/>
            <a:ext cx="10058400" cy="723141"/>
          </a:xfrm>
        </p:spPr>
        <p:txBody>
          <a:bodyPr>
            <a:normAutofit/>
          </a:bodyPr>
          <a:lstStyle/>
          <a:p>
            <a:pPr algn="ctr"/>
            <a:r>
              <a:rPr lang="tr-TR" sz="2800" dirty="0" smtClean="0"/>
              <a:t>16. Yetkinliği </a:t>
            </a:r>
            <a:r>
              <a:rPr lang="tr-TR" sz="2800" dirty="0"/>
              <a:t>olmayan operatörlere yetki verilmesi</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22</a:t>
            </a:fld>
            <a:endParaRPr lang="en-US"/>
          </a:p>
        </p:txBody>
      </p:sp>
      <p:sp>
        <p:nvSpPr>
          <p:cNvPr id="4" name="Dikdörtgen 3"/>
          <p:cNvSpPr/>
          <p:nvPr/>
        </p:nvSpPr>
        <p:spPr>
          <a:xfrm>
            <a:off x="10901237" y="5762944"/>
            <a:ext cx="596638" cy="369332"/>
          </a:xfrm>
          <a:prstGeom prst="rect">
            <a:avLst/>
          </a:prstGeom>
        </p:spPr>
        <p:txBody>
          <a:bodyPr wrap="none">
            <a:spAutoFit/>
          </a:bodyPr>
          <a:lstStyle/>
          <a:p>
            <a:r>
              <a:rPr lang="tr-TR" dirty="0" smtClean="0">
                <a:solidFill>
                  <a:srgbClr val="FF0000"/>
                </a:solidFill>
              </a:rPr>
              <a:t>K1.4</a:t>
            </a:r>
            <a:endParaRPr lang="tr-TR" dirty="0">
              <a:solidFill>
                <a:srgbClr val="FF0000"/>
              </a:solidFill>
            </a:endParaRPr>
          </a:p>
        </p:txBody>
      </p:sp>
      <p:pic>
        <p:nvPicPr>
          <p:cNvPr id="5" name="Resim 4"/>
          <p:cNvPicPr>
            <a:picLocks noChangeAspect="1"/>
          </p:cNvPicPr>
          <p:nvPr/>
        </p:nvPicPr>
        <p:blipFill>
          <a:blip r:embed="rId3"/>
          <a:stretch>
            <a:fillRect/>
          </a:stretch>
        </p:blipFill>
        <p:spPr>
          <a:xfrm>
            <a:off x="6539149" y="1648665"/>
            <a:ext cx="3677211" cy="3677211"/>
          </a:xfrm>
          <a:prstGeom prst="rect">
            <a:avLst/>
          </a:prstGeom>
        </p:spPr>
      </p:pic>
      <p:pic>
        <p:nvPicPr>
          <p:cNvPr id="10" name="Resim 9"/>
          <p:cNvPicPr>
            <a:picLocks noChangeAspect="1"/>
          </p:cNvPicPr>
          <p:nvPr/>
        </p:nvPicPr>
        <p:blipFill>
          <a:blip r:embed="rId4"/>
          <a:stretch>
            <a:fillRect/>
          </a:stretch>
        </p:blipFill>
        <p:spPr>
          <a:xfrm>
            <a:off x="6858000" y="1765105"/>
            <a:ext cx="3777596" cy="3444330"/>
          </a:xfrm>
          <a:prstGeom prst="rect">
            <a:avLst/>
          </a:prstGeom>
        </p:spPr>
      </p:pic>
      <p:sp>
        <p:nvSpPr>
          <p:cNvPr id="8" name="Dikdörtgen 7"/>
          <p:cNvSpPr/>
          <p:nvPr/>
        </p:nvSpPr>
        <p:spPr>
          <a:xfrm>
            <a:off x="1000835" y="1628507"/>
            <a:ext cx="5331726" cy="1200329"/>
          </a:xfrm>
          <a:prstGeom prst="rect">
            <a:avLst/>
          </a:prstGeom>
        </p:spPr>
        <p:txBody>
          <a:bodyPr wrap="square">
            <a:spAutoFit/>
          </a:bodyPr>
          <a:lstStyle/>
          <a:p>
            <a:pPr algn="just"/>
            <a:r>
              <a:rPr lang="tr-TR" dirty="0" smtClean="0"/>
              <a:t>Görevleri işletmenin misyonlarına </a:t>
            </a:r>
            <a:r>
              <a:rPr lang="tr-TR" dirty="0"/>
              <a:t>ve işletme süreçlerine uygun olarak yerine </a:t>
            </a:r>
            <a:r>
              <a:rPr lang="tr-TR" dirty="0" smtClean="0"/>
              <a:t>getirecek </a:t>
            </a:r>
            <a:r>
              <a:rPr lang="tr-TR" dirty="0"/>
              <a:t>kullanıcılar (veya kullanıcılar adına hareket eden süreçler) için yalnızca gerekli olan kadar yetki vermelidir. </a:t>
            </a:r>
          </a:p>
        </p:txBody>
      </p:sp>
    </p:spTree>
    <p:extLst>
      <p:ext uri="{BB962C8B-B14F-4D97-AF65-F5344CB8AC3E}">
        <p14:creationId xmlns:p14="http://schemas.microsoft.com/office/powerpoint/2010/main" val="26623706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6189" y="1464724"/>
            <a:ext cx="3718259" cy="3530468"/>
          </a:xfrm>
          <a:prstGeom prst="rect">
            <a:avLst/>
          </a:prstGeom>
        </p:spPr>
      </p:pic>
      <p:sp>
        <p:nvSpPr>
          <p:cNvPr id="2" name="Unvan 1"/>
          <p:cNvSpPr>
            <a:spLocks noGrp="1"/>
          </p:cNvSpPr>
          <p:nvPr>
            <p:ph type="title"/>
          </p:nvPr>
        </p:nvSpPr>
        <p:spPr>
          <a:xfrm>
            <a:off x="1033485" y="445880"/>
            <a:ext cx="10058400" cy="649273"/>
          </a:xfrm>
        </p:spPr>
        <p:txBody>
          <a:bodyPr>
            <a:normAutofit/>
          </a:bodyPr>
          <a:lstStyle/>
          <a:p>
            <a:pPr algn="ctr"/>
            <a:r>
              <a:rPr lang="tr-TR" sz="2800" dirty="0" smtClean="0"/>
              <a:t>17. Üretici </a:t>
            </a:r>
            <a:r>
              <a:rPr lang="tr-TR" sz="2800" dirty="0"/>
              <a:t>desteği/teknik desteği olmayan uygulama/sistem kullanımı</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23</a:t>
            </a:fld>
            <a:endParaRPr lang="en-US"/>
          </a:p>
        </p:txBody>
      </p:sp>
      <p:sp>
        <p:nvSpPr>
          <p:cNvPr id="4" name="Dikdörtgen 3"/>
          <p:cNvSpPr/>
          <p:nvPr/>
        </p:nvSpPr>
        <p:spPr>
          <a:xfrm>
            <a:off x="10667199" y="5746902"/>
            <a:ext cx="713657" cy="369332"/>
          </a:xfrm>
          <a:prstGeom prst="rect">
            <a:avLst/>
          </a:prstGeom>
        </p:spPr>
        <p:txBody>
          <a:bodyPr wrap="none">
            <a:spAutoFit/>
          </a:bodyPr>
          <a:lstStyle/>
          <a:p>
            <a:r>
              <a:rPr lang="tr-TR" dirty="0" smtClean="0">
                <a:solidFill>
                  <a:srgbClr val="FF0000"/>
                </a:solidFill>
              </a:rPr>
              <a:t>K15.5</a:t>
            </a:r>
            <a:endParaRPr lang="tr-TR" dirty="0">
              <a:solidFill>
                <a:srgbClr val="FF0000"/>
              </a:solidFill>
            </a:endParaRPr>
          </a:p>
        </p:txBody>
      </p:sp>
      <p:pic>
        <p:nvPicPr>
          <p:cNvPr id="5" name="Resim 4"/>
          <p:cNvPicPr>
            <a:picLocks noChangeAspect="1"/>
          </p:cNvPicPr>
          <p:nvPr/>
        </p:nvPicPr>
        <p:blipFill>
          <a:blip r:embed="rId4"/>
          <a:stretch>
            <a:fillRect/>
          </a:stretch>
        </p:blipFill>
        <p:spPr>
          <a:xfrm>
            <a:off x="361148" y="1464724"/>
            <a:ext cx="5258802" cy="4280723"/>
          </a:xfrm>
          <a:prstGeom prst="rect">
            <a:avLst/>
          </a:prstGeom>
        </p:spPr>
      </p:pic>
      <p:sp>
        <p:nvSpPr>
          <p:cNvPr id="7" name="Dikdörtgen 6"/>
          <p:cNvSpPr/>
          <p:nvPr/>
        </p:nvSpPr>
        <p:spPr>
          <a:xfrm>
            <a:off x="5634310" y="1719169"/>
            <a:ext cx="6096000" cy="923330"/>
          </a:xfrm>
          <a:prstGeom prst="rect">
            <a:avLst/>
          </a:prstGeom>
        </p:spPr>
        <p:txBody>
          <a:bodyPr>
            <a:spAutoFit/>
          </a:bodyPr>
          <a:lstStyle/>
          <a:p>
            <a:pPr algn="just"/>
            <a:r>
              <a:rPr lang="tr-TR" dirty="0" smtClean="0"/>
              <a:t>Geliştiricisi</a:t>
            </a:r>
            <a:r>
              <a:rPr lang="tr-TR" dirty="0"/>
              <a:t>, üreticisi veya satıcısı tarafından desteklenmeyen bilgi sistemleri </a:t>
            </a:r>
            <a:r>
              <a:rPr lang="tr-TR" dirty="0" smtClean="0"/>
              <a:t>için </a:t>
            </a:r>
            <a:r>
              <a:rPr lang="tr-TR" dirty="0"/>
              <a:t>bileşenlerin değiştirilmesiyle ilgili bir süreç işletir. </a:t>
            </a:r>
          </a:p>
        </p:txBody>
      </p:sp>
      <p:sp>
        <p:nvSpPr>
          <p:cNvPr id="9" name="Dikdörtgen 8"/>
          <p:cNvSpPr/>
          <p:nvPr/>
        </p:nvSpPr>
        <p:spPr>
          <a:xfrm>
            <a:off x="5634310" y="2895052"/>
            <a:ext cx="6096000" cy="1477328"/>
          </a:xfrm>
          <a:prstGeom prst="rect">
            <a:avLst/>
          </a:prstGeom>
        </p:spPr>
        <p:txBody>
          <a:bodyPr>
            <a:spAutoFit/>
          </a:bodyPr>
          <a:lstStyle/>
          <a:p>
            <a:pPr algn="just"/>
            <a:r>
              <a:rPr lang="tr-TR" dirty="0"/>
              <a:t>Desteklenmeyen sistem bileşenlerini değiştirmenin istisnaları, (örneğin yeni teknolojilerin mevcut olmadığı ya da yedek bileşenler takmanın sistemlerin bir seçenek olmadığı haller) olabilir. Bu tür durumlarda ilgili sistemin izole edilmesi gibi kontroller uygulanarak kritik hizmetin sürdürülmesi sağlanabilir.</a:t>
            </a:r>
          </a:p>
        </p:txBody>
      </p:sp>
    </p:spTree>
    <p:extLst>
      <p:ext uri="{BB962C8B-B14F-4D97-AF65-F5344CB8AC3E}">
        <p14:creationId xmlns:p14="http://schemas.microsoft.com/office/powerpoint/2010/main" val="3147581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down)">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a:t>1</a:t>
            </a:r>
            <a:r>
              <a:rPr lang="tr-TR" sz="2800" dirty="0" smtClean="0"/>
              <a:t>8. EKS </a:t>
            </a:r>
            <a:r>
              <a:rPr lang="tr-TR" sz="2800" dirty="0"/>
              <a:t>ve bileşenlerinin kullanımına ihtiyaç olmayan port/protokollerin kapatılmamış olması</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24</a:t>
            </a:fld>
            <a:endParaRPr lang="en-US"/>
          </a:p>
        </p:txBody>
      </p:sp>
      <p:sp>
        <p:nvSpPr>
          <p:cNvPr id="4" name="Dikdörtgen 3"/>
          <p:cNvSpPr/>
          <p:nvPr/>
        </p:nvSpPr>
        <p:spPr>
          <a:xfrm>
            <a:off x="10202328" y="5778986"/>
            <a:ext cx="1760418" cy="369332"/>
          </a:xfrm>
          <a:prstGeom prst="rect">
            <a:avLst/>
          </a:prstGeom>
        </p:spPr>
        <p:txBody>
          <a:bodyPr wrap="none">
            <a:spAutoFit/>
          </a:bodyPr>
          <a:lstStyle/>
          <a:p>
            <a:r>
              <a:rPr lang="tr-TR" dirty="0">
                <a:solidFill>
                  <a:srgbClr val="FF0000"/>
                </a:solidFill>
              </a:rPr>
              <a:t>K16.2 K16.3 K1.1</a:t>
            </a:r>
          </a:p>
        </p:txBody>
      </p:sp>
      <p:pic>
        <p:nvPicPr>
          <p:cNvPr id="6" name="Resim 5"/>
          <p:cNvPicPr>
            <a:picLocks noChangeAspect="1"/>
          </p:cNvPicPr>
          <p:nvPr/>
        </p:nvPicPr>
        <p:blipFill rotWithShape="1">
          <a:blip r:embed="rId3">
            <a:extLst>
              <a:ext uri="{28A0092B-C50C-407E-A947-70E740481C1C}">
                <a14:useLocalDpi xmlns:a14="http://schemas.microsoft.com/office/drawing/2010/main" val="0"/>
              </a:ext>
            </a:extLst>
          </a:blip>
          <a:srcRect t="7747"/>
          <a:stretch/>
        </p:blipFill>
        <p:spPr>
          <a:xfrm>
            <a:off x="3010" y="1363578"/>
            <a:ext cx="6718634" cy="4832865"/>
          </a:xfrm>
          <a:prstGeom prst="rect">
            <a:avLst/>
          </a:prstGeom>
        </p:spPr>
      </p:pic>
      <p:sp>
        <p:nvSpPr>
          <p:cNvPr id="7" name="Dikdörtgen 6"/>
          <p:cNvSpPr/>
          <p:nvPr/>
        </p:nvSpPr>
        <p:spPr>
          <a:xfrm>
            <a:off x="6721644" y="1696086"/>
            <a:ext cx="5241102" cy="646331"/>
          </a:xfrm>
          <a:prstGeom prst="rect">
            <a:avLst/>
          </a:prstGeom>
        </p:spPr>
        <p:txBody>
          <a:bodyPr wrap="square">
            <a:spAutoFit/>
          </a:bodyPr>
          <a:lstStyle/>
          <a:p>
            <a:pPr algn="just"/>
            <a:r>
              <a:rPr lang="tr-TR" dirty="0" smtClean="0"/>
              <a:t>Bilgi </a:t>
            </a:r>
            <a:r>
              <a:rPr lang="tr-TR" dirty="0"/>
              <a:t>sistemlerinin dış sınırında ve sistem içerisindeki kritik noktalarda iletişimi izler ve kontrol eder</a:t>
            </a:r>
          </a:p>
        </p:txBody>
      </p:sp>
      <p:sp>
        <p:nvSpPr>
          <p:cNvPr id="10" name="Dikdörtgen 9"/>
          <p:cNvSpPr/>
          <p:nvPr/>
        </p:nvSpPr>
        <p:spPr>
          <a:xfrm>
            <a:off x="6721644" y="2627020"/>
            <a:ext cx="5373080" cy="646331"/>
          </a:xfrm>
          <a:prstGeom prst="rect">
            <a:avLst/>
          </a:prstGeom>
        </p:spPr>
        <p:txBody>
          <a:bodyPr wrap="square">
            <a:spAutoFit/>
          </a:bodyPr>
          <a:lstStyle/>
          <a:p>
            <a:pPr algn="just"/>
            <a:r>
              <a:rPr lang="tr-TR" dirty="0" smtClean="0"/>
              <a:t>Bilgi </a:t>
            </a:r>
            <a:r>
              <a:rPr lang="tr-TR" dirty="0"/>
              <a:t>sistemlerini </a:t>
            </a:r>
            <a:r>
              <a:rPr lang="tr-TR" dirty="0" smtClean="0"/>
              <a:t>zorunlu olan erişimi sağlamaya </a:t>
            </a:r>
            <a:r>
              <a:rPr lang="tr-TR" dirty="0"/>
              <a:t>yönelik yapılandırır.</a:t>
            </a:r>
          </a:p>
        </p:txBody>
      </p:sp>
      <p:sp>
        <p:nvSpPr>
          <p:cNvPr id="11" name="Dikdörtgen 10"/>
          <p:cNvSpPr/>
          <p:nvPr/>
        </p:nvSpPr>
        <p:spPr>
          <a:xfrm>
            <a:off x="6721644" y="3579015"/>
            <a:ext cx="5173803" cy="923330"/>
          </a:xfrm>
          <a:prstGeom prst="rect">
            <a:avLst/>
          </a:prstGeom>
        </p:spPr>
        <p:txBody>
          <a:bodyPr wrap="square">
            <a:spAutoFit/>
          </a:bodyPr>
          <a:lstStyle/>
          <a:p>
            <a:pPr algn="just"/>
            <a:r>
              <a:rPr lang="tr-TR" dirty="0" smtClean="0"/>
              <a:t>Açıkça tanımlanmamış </a:t>
            </a:r>
            <a:r>
              <a:rPr lang="tr-TR" dirty="0"/>
              <a:t>olan port, protokol ve servislerin çalışmasını engeller veya belirtilen şekillerde kısıtlar.</a:t>
            </a:r>
          </a:p>
        </p:txBody>
      </p:sp>
    </p:spTree>
    <p:extLst>
      <p:ext uri="{BB962C8B-B14F-4D97-AF65-F5344CB8AC3E}">
        <p14:creationId xmlns:p14="http://schemas.microsoft.com/office/powerpoint/2010/main" val="21753984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39385"/>
            <a:ext cx="10058400" cy="995857"/>
          </a:xfrm>
        </p:spPr>
        <p:txBody>
          <a:bodyPr>
            <a:normAutofit/>
          </a:bodyPr>
          <a:lstStyle/>
          <a:p>
            <a:pPr algn="ctr"/>
            <a:r>
              <a:rPr lang="tr-TR" sz="2800" dirty="0" smtClean="0"/>
              <a:t>19. </a:t>
            </a:r>
            <a:r>
              <a:rPr lang="tr-TR" sz="2800" dirty="0" err="1" smtClean="0"/>
              <a:t>EKS'leri</a:t>
            </a:r>
            <a:r>
              <a:rPr lang="tr-TR" sz="2800" dirty="0" smtClean="0"/>
              <a:t> </a:t>
            </a:r>
            <a:r>
              <a:rPr lang="tr-TR" sz="2800" dirty="0"/>
              <a:t>etkileyebilecek sistem/altyapıların yönetiminde yetersiz erişim kontrolü </a:t>
            </a:r>
            <a:r>
              <a:rPr lang="tr-TR" sz="2800" dirty="0" smtClean="0"/>
              <a:t>uygulanması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25</a:t>
            </a:fld>
            <a:endParaRPr lang="en-US"/>
          </a:p>
        </p:txBody>
      </p:sp>
      <p:sp>
        <p:nvSpPr>
          <p:cNvPr id="4" name="Dikdörtgen 3"/>
          <p:cNvSpPr/>
          <p:nvPr/>
        </p:nvSpPr>
        <p:spPr>
          <a:xfrm>
            <a:off x="11313209" y="5762944"/>
            <a:ext cx="649537" cy="369332"/>
          </a:xfrm>
          <a:prstGeom prst="rect">
            <a:avLst/>
          </a:prstGeom>
        </p:spPr>
        <p:txBody>
          <a:bodyPr wrap="none">
            <a:spAutoFit/>
          </a:bodyPr>
          <a:lstStyle/>
          <a:p>
            <a:r>
              <a:rPr lang="tr-TR" dirty="0">
                <a:solidFill>
                  <a:srgbClr val="FF0000"/>
                </a:solidFill>
              </a:rPr>
              <a:t>K1.1 </a:t>
            </a:r>
          </a:p>
        </p:txBody>
      </p:sp>
      <p:sp>
        <p:nvSpPr>
          <p:cNvPr id="6" name="Dikdörtgen 5"/>
          <p:cNvSpPr/>
          <p:nvPr/>
        </p:nvSpPr>
        <p:spPr>
          <a:xfrm>
            <a:off x="513348" y="2771780"/>
            <a:ext cx="6096000" cy="1200329"/>
          </a:xfrm>
          <a:prstGeom prst="rect">
            <a:avLst/>
          </a:prstGeom>
        </p:spPr>
        <p:txBody>
          <a:bodyPr>
            <a:spAutoFit/>
          </a:bodyPr>
          <a:lstStyle/>
          <a:p>
            <a:r>
              <a:rPr lang="tr-TR" dirty="0"/>
              <a:t>Bu kontrol grubu, hesapların oluşturulması, etkinleştirilmesi, değiştirilmesi, gözden geçirilmesi, devre dışı bırakılması ve kaldırılması da dâhil olmak üzere bilgi sistemleri hesaplarını yönetmek için kontroller içerir.</a:t>
            </a:r>
          </a:p>
        </p:txBody>
      </p:sp>
      <p:sp>
        <p:nvSpPr>
          <p:cNvPr id="7" name="Dikdörtgen 6"/>
          <p:cNvSpPr/>
          <p:nvPr/>
        </p:nvSpPr>
        <p:spPr>
          <a:xfrm>
            <a:off x="513348" y="1557888"/>
            <a:ext cx="6096000" cy="923330"/>
          </a:xfrm>
          <a:prstGeom prst="rect">
            <a:avLst/>
          </a:prstGeom>
        </p:spPr>
        <p:txBody>
          <a:bodyPr>
            <a:spAutoFit/>
          </a:bodyPr>
          <a:lstStyle/>
          <a:p>
            <a:r>
              <a:rPr lang="tr-TR" dirty="0"/>
              <a:t>Bilgi sistemi ortamındaki alanlara fiziksel erişim veya bilginin edinilmesi ve kullanılması için özel isteklere cevap verilmesi veya reddedilmesi sürecidir.</a:t>
            </a:r>
          </a:p>
        </p:txBody>
      </p:sp>
      <p:pic>
        <p:nvPicPr>
          <p:cNvPr id="8" name="Resim 7"/>
          <p:cNvPicPr>
            <a:picLocks noChangeAspect="1"/>
          </p:cNvPicPr>
          <p:nvPr/>
        </p:nvPicPr>
        <p:blipFill>
          <a:blip r:embed="rId2"/>
          <a:stretch>
            <a:fillRect/>
          </a:stretch>
        </p:blipFill>
        <p:spPr>
          <a:xfrm>
            <a:off x="6961202" y="1483596"/>
            <a:ext cx="4676775" cy="4030994"/>
          </a:xfrm>
          <a:prstGeom prst="rect">
            <a:avLst/>
          </a:prstGeom>
        </p:spPr>
      </p:pic>
    </p:spTree>
    <p:extLst>
      <p:ext uri="{BB962C8B-B14F-4D97-AF65-F5344CB8AC3E}">
        <p14:creationId xmlns:p14="http://schemas.microsoft.com/office/powerpoint/2010/main" val="19916503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circle(in)">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Resim 9"/>
          <p:cNvPicPr>
            <a:picLocks noChangeAspect="1"/>
          </p:cNvPicPr>
          <p:nvPr/>
        </p:nvPicPr>
        <p:blipFill>
          <a:blip r:embed="rId3"/>
          <a:stretch>
            <a:fillRect/>
          </a:stretch>
        </p:blipFill>
        <p:spPr>
          <a:xfrm>
            <a:off x="522229" y="1888998"/>
            <a:ext cx="4851875" cy="3638906"/>
          </a:xfrm>
          <a:prstGeom prst="rect">
            <a:avLst/>
          </a:prstGeom>
        </p:spPr>
      </p:pic>
      <p:sp>
        <p:nvSpPr>
          <p:cNvPr id="2" name="Unvan 1"/>
          <p:cNvSpPr>
            <a:spLocks noGrp="1"/>
          </p:cNvSpPr>
          <p:nvPr>
            <p:ph type="title"/>
          </p:nvPr>
        </p:nvSpPr>
        <p:spPr>
          <a:xfrm>
            <a:off x="1097279" y="95006"/>
            <a:ext cx="10422275" cy="1136895"/>
          </a:xfrm>
        </p:spPr>
        <p:txBody>
          <a:bodyPr>
            <a:normAutofit fontScale="90000"/>
          </a:bodyPr>
          <a:lstStyle/>
          <a:p>
            <a:pPr algn="ctr"/>
            <a:r>
              <a:rPr lang="tr-TR" sz="2800" dirty="0" smtClean="0"/>
              <a:t>20. </a:t>
            </a:r>
            <a:r>
              <a:rPr lang="tr-TR" sz="2800" dirty="0" err="1" smtClean="0"/>
              <a:t>EKS'nin</a:t>
            </a:r>
            <a:r>
              <a:rPr lang="tr-TR" sz="2800" dirty="0" smtClean="0"/>
              <a:t> </a:t>
            </a:r>
            <a:r>
              <a:rPr lang="tr-TR" sz="2800" dirty="0"/>
              <a:t>koştuğu işletim sistemi üzerinde uygulama kurulabiliyor olması</a:t>
            </a:r>
            <a:br>
              <a:rPr lang="tr-TR" sz="2800" dirty="0"/>
            </a:br>
            <a:r>
              <a:rPr lang="tr-TR" sz="2800" dirty="0"/>
              <a:t>21. </a:t>
            </a:r>
            <a:r>
              <a:rPr lang="tr-TR" sz="2800" dirty="0" err="1"/>
              <a:t>EKS'nin</a:t>
            </a:r>
            <a:r>
              <a:rPr lang="tr-TR" sz="2800" dirty="0"/>
              <a:t> koştuğu veya </a:t>
            </a:r>
            <a:r>
              <a:rPr lang="tr-TR" sz="2800" dirty="0" err="1"/>
              <a:t>EKS'lere</a:t>
            </a:r>
            <a:r>
              <a:rPr lang="tr-TR" sz="2800" dirty="0"/>
              <a:t> erişilebilen işletim sistemleri üzerinden dosya indirme/yükleme yapılabiliyor olması</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26</a:t>
            </a:fld>
            <a:endParaRPr lang="en-US"/>
          </a:p>
        </p:txBody>
      </p:sp>
      <p:sp>
        <p:nvSpPr>
          <p:cNvPr id="5" name="Dikdörtgen 4"/>
          <p:cNvSpPr/>
          <p:nvPr/>
        </p:nvSpPr>
        <p:spPr>
          <a:xfrm>
            <a:off x="10436366" y="5762944"/>
            <a:ext cx="1526380" cy="369332"/>
          </a:xfrm>
          <a:prstGeom prst="rect">
            <a:avLst/>
          </a:prstGeom>
        </p:spPr>
        <p:txBody>
          <a:bodyPr wrap="none">
            <a:spAutoFit/>
          </a:bodyPr>
          <a:lstStyle/>
          <a:p>
            <a:r>
              <a:rPr lang="tr-TR" dirty="0">
                <a:solidFill>
                  <a:srgbClr val="FF0000"/>
                </a:solidFill>
              </a:rPr>
              <a:t>K5.3 K5.5 K5.6</a:t>
            </a:r>
          </a:p>
        </p:txBody>
      </p:sp>
      <p:sp>
        <p:nvSpPr>
          <p:cNvPr id="4" name="Dikdörtgen 3"/>
          <p:cNvSpPr/>
          <p:nvPr/>
        </p:nvSpPr>
        <p:spPr>
          <a:xfrm>
            <a:off x="5866746" y="1601685"/>
            <a:ext cx="6096000" cy="646331"/>
          </a:xfrm>
          <a:prstGeom prst="rect">
            <a:avLst/>
          </a:prstGeom>
        </p:spPr>
        <p:txBody>
          <a:bodyPr>
            <a:spAutoFit/>
          </a:bodyPr>
          <a:lstStyle/>
          <a:p>
            <a:pPr algn="just"/>
            <a:r>
              <a:rPr lang="tr-TR" dirty="0" smtClean="0"/>
              <a:t>Donanım </a:t>
            </a:r>
            <a:r>
              <a:rPr lang="tr-TR" dirty="0"/>
              <a:t>veya yazılım bileşenlerine yapılan değişiklikler tüm sistemin güvenliği açısından çeşitli riskler doğurabilmektedir.</a:t>
            </a:r>
          </a:p>
        </p:txBody>
      </p:sp>
      <p:sp>
        <p:nvSpPr>
          <p:cNvPr id="6" name="Dikdörtgen 5"/>
          <p:cNvSpPr/>
          <p:nvPr/>
        </p:nvSpPr>
        <p:spPr>
          <a:xfrm>
            <a:off x="5866746" y="2496370"/>
            <a:ext cx="6096000" cy="646331"/>
          </a:xfrm>
          <a:prstGeom prst="rect">
            <a:avLst/>
          </a:prstGeom>
        </p:spPr>
        <p:txBody>
          <a:bodyPr>
            <a:spAutoFit/>
          </a:bodyPr>
          <a:lstStyle/>
          <a:p>
            <a:pPr algn="just"/>
            <a:r>
              <a:rPr lang="tr-TR" dirty="0"/>
              <a:t>Bu sebepten dolayı sadece yetkili ve yetkin kişilerin sistemlere erişimine ve değişiklik yapabilmesine izin </a:t>
            </a:r>
            <a:r>
              <a:rPr lang="tr-TR" dirty="0" smtClean="0"/>
              <a:t>verilir.</a:t>
            </a:r>
            <a:endParaRPr lang="tr-TR" dirty="0"/>
          </a:p>
        </p:txBody>
      </p:sp>
      <p:pic>
        <p:nvPicPr>
          <p:cNvPr id="9" name="Resim 8"/>
          <p:cNvPicPr>
            <a:picLocks noChangeAspect="1"/>
          </p:cNvPicPr>
          <p:nvPr/>
        </p:nvPicPr>
        <p:blipFill>
          <a:blip r:embed="rId4"/>
          <a:stretch>
            <a:fillRect/>
          </a:stretch>
        </p:blipFill>
        <p:spPr>
          <a:xfrm>
            <a:off x="260683" y="1792820"/>
            <a:ext cx="4824663" cy="3831261"/>
          </a:xfrm>
          <a:prstGeom prst="rect">
            <a:avLst/>
          </a:prstGeom>
        </p:spPr>
      </p:pic>
      <p:sp>
        <p:nvSpPr>
          <p:cNvPr id="11" name="Dikdörtgen 10"/>
          <p:cNvSpPr/>
          <p:nvPr/>
        </p:nvSpPr>
        <p:spPr>
          <a:xfrm>
            <a:off x="5866746" y="3496579"/>
            <a:ext cx="6096000" cy="2031325"/>
          </a:xfrm>
          <a:prstGeom prst="rect">
            <a:avLst/>
          </a:prstGeom>
        </p:spPr>
        <p:txBody>
          <a:bodyPr>
            <a:spAutoFit/>
          </a:bodyPr>
          <a:lstStyle/>
          <a:p>
            <a:pPr algn="just"/>
            <a:r>
              <a:rPr lang="tr-TR" dirty="0" smtClean="0"/>
              <a:t>Kurum </a:t>
            </a:r>
            <a:r>
              <a:rPr lang="tr-TR" dirty="0"/>
              <a:t>yazılım envanterinde yer alan uygulamaların kurulabilmesi, izinli yazılım kurulumlarına örnek olabilir. </a:t>
            </a:r>
            <a:r>
              <a:rPr lang="tr-TR" dirty="0" smtClean="0"/>
              <a:t>İşletme tarafından </a:t>
            </a:r>
            <a:r>
              <a:rPr lang="tr-TR" dirty="0"/>
              <a:t>tanımlanmamış ve şüpheli yazılımlar ise yasaklanmış yazılım kurulum örnekleri olarak düşünülebilir. Bu tip yazılım kurulumlarına yönelik olarak </a:t>
            </a:r>
            <a:r>
              <a:rPr lang="tr-TR" dirty="0" smtClean="0"/>
              <a:t>işletme tarafından </a:t>
            </a:r>
            <a:r>
              <a:rPr lang="tr-TR" dirty="0"/>
              <a:t>ya da başka bir üçüncü parti tarafından geliştirilmiş olan politikalar kullanılabilir ve bu politikalar çeşitli otomasyon uygulamaları ile zorlanabilir. </a:t>
            </a:r>
          </a:p>
        </p:txBody>
      </p:sp>
    </p:spTree>
    <p:extLst>
      <p:ext uri="{BB962C8B-B14F-4D97-AF65-F5344CB8AC3E}">
        <p14:creationId xmlns:p14="http://schemas.microsoft.com/office/powerpoint/2010/main" val="665964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22. EKS </a:t>
            </a:r>
            <a:r>
              <a:rPr lang="tr-TR" sz="2800" dirty="0"/>
              <a:t>ve bileşenlerinin </a:t>
            </a:r>
            <a:r>
              <a:rPr lang="tr-TR" sz="2800" dirty="0" err="1"/>
              <a:t>arayüzlerine</a:t>
            </a:r>
            <a:r>
              <a:rPr lang="tr-TR" sz="2800" dirty="0"/>
              <a:t>/işletim sistemlerine herhangi bir kullanıcı adı/parola sorulmadan erişilebiliyor </a:t>
            </a:r>
            <a:r>
              <a:rPr lang="tr-TR" sz="2800" dirty="0" smtClean="0"/>
              <a:t>olması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27</a:t>
            </a:fld>
            <a:endParaRPr lang="en-US"/>
          </a:p>
        </p:txBody>
      </p:sp>
      <p:sp>
        <p:nvSpPr>
          <p:cNvPr id="4" name="Dikdörtgen 3"/>
          <p:cNvSpPr/>
          <p:nvPr/>
        </p:nvSpPr>
        <p:spPr>
          <a:xfrm>
            <a:off x="10901237" y="5795028"/>
            <a:ext cx="1061509" cy="369332"/>
          </a:xfrm>
          <a:prstGeom prst="rect">
            <a:avLst/>
          </a:prstGeom>
        </p:spPr>
        <p:txBody>
          <a:bodyPr wrap="none">
            <a:spAutoFit/>
          </a:bodyPr>
          <a:lstStyle/>
          <a:p>
            <a:r>
              <a:rPr lang="tr-TR" dirty="0">
                <a:solidFill>
                  <a:srgbClr val="FF0000"/>
                </a:solidFill>
              </a:rPr>
              <a:t>K7.5 K7.1</a:t>
            </a:r>
          </a:p>
        </p:txBody>
      </p:sp>
      <p:pic>
        <p:nvPicPr>
          <p:cNvPr id="5" name="Resim 4"/>
          <p:cNvPicPr>
            <a:picLocks noChangeAspect="1"/>
          </p:cNvPicPr>
          <p:nvPr/>
        </p:nvPicPr>
        <p:blipFill>
          <a:blip r:embed="rId3"/>
          <a:stretch>
            <a:fillRect/>
          </a:stretch>
        </p:blipFill>
        <p:spPr>
          <a:xfrm>
            <a:off x="459480" y="1656019"/>
            <a:ext cx="5317443" cy="3812506"/>
          </a:xfrm>
          <a:prstGeom prst="rect">
            <a:avLst/>
          </a:prstGeom>
        </p:spPr>
      </p:pic>
      <p:sp>
        <p:nvSpPr>
          <p:cNvPr id="7" name="Dikdörtgen 6"/>
          <p:cNvSpPr/>
          <p:nvPr/>
        </p:nvSpPr>
        <p:spPr>
          <a:xfrm>
            <a:off x="5996612" y="1583994"/>
            <a:ext cx="5935685" cy="646331"/>
          </a:xfrm>
          <a:prstGeom prst="rect">
            <a:avLst/>
          </a:prstGeom>
        </p:spPr>
        <p:txBody>
          <a:bodyPr wrap="square">
            <a:spAutoFit/>
          </a:bodyPr>
          <a:lstStyle/>
          <a:p>
            <a:pPr algn="just"/>
            <a:r>
              <a:rPr lang="tr-TR" dirty="0" smtClean="0"/>
              <a:t>Kullanıcısını </a:t>
            </a:r>
            <a:r>
              <a:rPr lang="tr-TR" dirty="0"/>
              <a:t>tekil olacak şekilde tanımlar ve kimlik doğrulamasını gerçekleştirir.</a:t>
            </a:r>
          </a:p>
        </p:txBody>
      </p:sp>
      <p:sp>
        <p:nvSpPr>
          <p:cNvPr id="8" name="Dikdörtgen 7"/>
          <p:cNvSpPr/>
          <p:nvPr/>
        </p:nvSpPr>
        <p:spPr>
          <a:xfrm>
            <a:off x="5996612" y="2505670"/>
            <a:ext cx="6096000" cy="923330"/>
          </a:xfrm>
          <a:prstGeom prst="rect">
            <a:avLst/>
          </a:prstGeom>
        </p:spPr>
        <p:txBody>
          <a:bodyPr>
            <a:spAutoFit/>
          </a:bodyPr>
          <a:lstStyle/>
          <a:p>
            <a:pPr algn="just"/>
            <a:r>
              <a:rPr lang="tr-TR" dirty="0"/>
              <a:t>EKS için yerel acil durum faaliyetleri, tanımlama ve kimlik doğrulama gereksinimleri sebebiyle aksatılamaz. Bu tür sistemlere erişimler fiziksel güvenlik kontrolleri ile sağlanabilir. </a:t>
            </a:r>
          </a:p>
        </p:txBody>
      </p:sp>
    </p:spTree>
    <p:extLst>
      <p:ext uri="{BB962C8B-B14F-4D97-AF65-F5344CB8AC3E}">
        <p14:creationId xmlns:p14="http://schemas.microsoft.com/office/powerpoint/2010/main" val="199813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175216"/>
            <a:ext cx="10058400" cy="1136895"/>
          </a:xfrm>
        </p:spPr>
        <p:txBody>
          <a:bodyPr>
            <a:noAutofit/>
          </a:bodyPr>
          <a:lstStyle/>
          <a:p>
            <a:pPr algn="ctr"/>
            <a:r>
              <a:rPr lang="tr-TR" sz="2800" dirty="0" smtClean="0"/>
              <a:t>23. </a:t>
            </a:r>
            <a:r>
              <a:rPr lang="tr-TR" sz="2800" dirty="0" err="1" smtClean="0"/>
              <a:t>EKS'lerin</a:t>
            </a:r>
            <a:r>
              <a:rPr lang="tr-TR" sz="2800" dirty="0" smtClean="0"/>
              <a:t> </a:t>
            </a:r>
            <a:r>
              <a:rPr lang="tr-TR" sz="2800" dirty="0"/>
              <a:t>bulunduğu sistemler üzerinden dışarıya (Dosya Paylaşımı, P2P, FTP, SMB, Web sunucu vb.) güvensiz veri paylaşımı/protokollerinin </a:t>
            </a:r>
            <a:r>
              <a:rPr lang="tr-TR" sz="2800" dirty="0" smtClean="0"/>
              <a:t>kullanımı</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28</a:t>
            </a:fld>
            <a:endParaRPr lang="en-US"/>
          </a:p>
        </p:txBody>
      </p:sp>
      <p:sp>
        <p:nvSpPr>
          <p:cNvPr id="4" name="Dikdörtgen 3"/>
          <p:cNvSpPr/>
          <p:nvPr/>
        </p:nvSpPr>
        <p:spPr>
          <a:xfrm>
            <a:off x="10667199" y="5827113"/>
            <a:ext cx="1295547" cy="369332"/>
          </a:xfrm>
          <a:prstGeom prst="rect">
            <a:avLst/>
          </a:prstGeom>
        </p:spPr>
        <p:txBody>
          <a:bodyPr wrap="none">
            <a:spAutoFit/>
          </a:bodyPr>
          <a:lstStyle/>
          <a:p>
            <a:r>
              <a:rPr lang="tr-TR" dirty="0">
                <a:solidFill>
                  <a:srgbClr val="FF0000"/>
                </a:solidFill>
              </a:rPr>
              <a:t>K16.2 K16.3</a:t>
            </a:r>
          </a:p>
        </p:txBody>
      </p:sp>
      <p:pic>
        <p:nvPicPr>
          <p:cNvPr id="5" name="Resim 4"/>
          <p:cNvPicPr>
            <a:picLocks noChangeAspect="1"/>
          </p:cNvPicPr>
          <p:nvPr/>
        </p:nvPicPr>
        <p:blipFill>
          <a:blip r:embed="rId2"/>
          <a:stretch>
            <a:fillRect/>
          </a:stretch>
        </p:blipFill>
        <p:spPr>
          <a:xfrm>
            <a:off x="476256" y="1336361"/>
            <a:ext cx="2680897" cy="1784015"/>
          </a:xfrm>
          <a:prstGeom prst="rect">
            <a:avLst/>
          </a:prstGeom>
        </p:spPr>
      </p:pic>
      <p:pic>
        <p:nvPicPr>
          <p:cNvPr id="6" name="Resim 5"/>
          <p:cNvPicPr>
            <a:picLocks noChangeAspect="1"/>
          </p:cNvPicPr>
          <p:nvPr/>
        </p:nvPicPr>
        <p:blipFill>
          <a:blip r:embed="rId3"/>
          <a:stretch>
            <a:fillRect/>
          </a:stretch>
        </p:blipFill>
        <p:spPr>
          <a:xfrm>
            <a:off x="783550" y="4374318"/>
            <a:ext cx="2943225" cy="1552575"/>
          </a:xfrm>
          <a:prstGeom prst="rect">
            <a:avLst/>
          </a:prstGeom>
        </p:spPr>
      </p:pic>
      <p:pic>
        <p:nvPicPr>
          <p:cNvPr id="7" name="Resim 6"/>
          <p:cNvPicPr>
            <a:picLocks noChangeAspect="1"/>
          </p:cNvPicPr>
          <p:nvPr/>
        </p:nvPicPr>
        <p:blipFill>
          <a:blip r:embed="rId4"/>
          <a:stretch>
            <a:fillRect/>
          </a:stretch>
        </p:blipFill>
        <p:spPr>
          <a:xfrm>
            <a:off x="2289810" y="1972552"/>
            <a:ext cx="2611605" cy="2611605"/>
          </a:xfrm>
          <a:prstGeom prst="rect">
            <a:avLst/>
          </a:prstGeom>
        </p:spPr>
      </p:pic>
      <p:pic>
        <p:nvPicPr>
          <p:cNvPr id="8" name="Resim 7"/>
          <p:cNvPicPr>
            <a:picLocks noChangeAspect="1"/>
          </p:cNvPicPr>
          <p:nvPr/>
        </p:nvPicPr>
        <p:blipFill>
          <a:blip r:embed="rId5"/>
          <a:stretch>
            <a:fillRect/>
          </a:stretch>
        </p:blipFill>
        <p:spPr>
          <a:xfrm>
            <a:off x="648452" y="2763874"/>
            <a:ext cx="2809875" cy="1628775"/>
          </a:xfrm>
          <a:prstGeom prst="rect">
            <a:avLst/>
          </a:prstGeom>
        </p:spPr>
      </p:pic>
      <p:sp>
        <p:nvSpPr>
          <p:cNvPr id="9" name="Dikdörtgen 8"/>
          <p:cNvSpPr/>
          <p:nvPr/>
        </p:nvSpPr>
        <p:spPr>
          <a:xfrm>
            <a:off x="5470358" y="3116596"/>
            <a:ext cx="6096000" cy="923330"/>
          </a:xfrm>
          <a:prstGeom prst="rect">
            <a:avLst/>
          </a:prstGeom>
        </p:spPr>
        <p:txBody>
          <a:bodyPr>
            <a:spAutoFit/>
          </a:bodyPr>
          <a:lstStyle/>
          <a:p>
            <a:pPr algn="just"/>
            <a:r>
              <a:rPr lang="tr-TR" dirty="0"/>
              <a:t>Kurumsal bilgi sistemleri içindeki veya dış ağlara (internet vb.) açılan arabirimleri kısıtlamak veya yasaklamak sınır güvenliğinin temelini oluşturur.</a:t>
            </a:r>
          </a:p>
        </p:txBody>
      </p:sp>
      <p:sp>
        <p:nvSpPr>
          <p:cNvPr id="10" name="Dikdörtgen 9"/>
          <p:cNvSpPr/>
          <p:nvPr/>
        </p:nvSpPr>
        <p:spPr>
          <a:xfrm>
            <a:off x="5470358" y="1695068"/>
            <a:ext cx="6096000" cy="1200329"/>
          </a:xfrm>
          <a:prstGeom prst="rect">
            <a:avLst/>
          </a:prstGeom>
        </p:spPr>
        <p:txBody>
          <a:bodyPr>
            <a:spAutoFit/>
          </a:bodyPr>
          <a:lstStyle/>
          <a:p>
            <a:pPr algn="just"/>
            <a:r>
              <a:rPr lang="tr-TR" dirty="0"/>
              <a:t>Bu kontrol hem iç hem de dış ağlar ve bilginin iletilebileceği her türlü bilgi sistemi bileşeni için geçerlidir (örneğin, sunucular, mobil cihazlar, dizüstü bilgisayarlar, yazıcılar, fotokopi makineleri, tarayıcılar, faks makineleri). </a:t>
            </a:r>
          </a:p>
        </p:txBody>
      </p:sp>
      <p:sp>
        <p:nvSpPr>
          <p:cNvPr id="11" name="Dikdörtgen 10"/>
          <p:cNvSpPr/>
          <p:nvPr/>
        </p:nvSpPr>
        <p:spPr>
          <a:xfrm>
            <a:off x="5470358" y="4072787"/>
            <a:ext cx="6096000" cy="1754326"/>
          </a:xfrm>
          <a:prstGeom prst="rect">
            <a:avLst/>
          </a:prstGeom>
        </p:spPr>
        <p:txBody>
          <a:bodyPr>
            <a:spAutoFit/>
          </a:bodyPr>
          <a:lstStyle/>
          <a:p>
            <a:pPr algn="just"/>
            <a:r>
              <a:rPr lang="tr-TR" dirty="0"/>
              <a:t>Kurumsal bilginin gizliliğini ve/veya bütünlüğünü korumak, fiziksel veya mantıksal araçlar (</a:t>
            </a:r>
            <a:r>
              <a:rPr lang="tr-TR" dirty="0" err="1"/>
              <a:t>örn</a:t>
            </a:r>
            <a:r>
              <a:rPr lang="tr-TR" dirty="0"/>
              <a:t>., Şifreleme teknikleri kullanarak) ile gerçekleştirilebilir. Kuruluşlar standart veri iletiminde hangi gizlilik/bütünlük kontrollerinin bulunması gerektiğini belirler. Gerekli güvenlik kontrolleri, uygun kontrol araçları </a:t>
            </a:r>
            <a:r>
              <a:rPr lang="tr-TR" dirty="0" smtClean="0"/>
              <a:t>ile gerçekleştirilir</a:t>
            </a:r>
            <a:r>
              <a:rPr lang="tr-TR" dirty="0"/>
              <a:t>. </a:t>
            </a:r>
          </a:p>
        </p:txBody>
      </p:sp>
    </p:spTree>
    <p:extLst>
      <p:ext uri="{BB962C8B-B14F-4D97-AF65-F5344CB8AC3E}">
        <p14:creationId xmlns:p14="http://schemas.microsoft.com/office/powerpoint/2010/main" val="4467112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in)">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fltVal val="0"/>
                                          </p:val>
                                        </p:tav>
                                        <p:tav tm="100000">
                                          <p:val>
                                            <p:strVal val="#ppt_w"/>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style.rotation</p:attrName>
                                        </p:attrNameLst>
                                      </p:cBhvr>
                                      <p:tavLst>
                                        <p:tav tm="0">
                                          <p:val>
                                            <p:fltVal val="90"/>
                                          </p:val>
                                        </p:tav>
                                        <p:tav tm="100000">
                                          <p:val>
                                            <p:fltVal val="0"/>
                                          </p:val>
                                        </p:tav>
                                      </p:tavLst>
                                    </p:anim>
                                    <p:animEffect transition="in" filter="fade">
                                      <p:cBhvr>
                                        <p:cTn id="27" dur="1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ipe(down)">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24. </a:t>
            </a:r>
            <a:r>
              <a:rPr lang="tr-TR" sz="2800" dirty="0" err="1" smtClean="0"/>
              <a:t>EKS'lerin</a:t>
            </a:r>
            <a:r>
              <a:rPr lang="tr-TR" sz="2800" dirty="0" smtClean="0"/>
              <a:t> </a:t>
            </a:r>
            <a:r>
              <a:rPr lang="tr-TR" sz="2800" dirty="0"/>
              <a:t>üzerine test edilmemiş yamaların </a:t>
            </a:r>
            <a:r>
              <a:rPr lang="tr-TR" sz="2800" dirty="0" smtClean="0"/>
              <a:t>geçilmesi</a:t>
            </a:r>
            <a:endParaRPr lang="tr-TR" sz="2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29</a:t>
            </a:fld>
            <a:endParaRPr lang="en-US"/>
          </a:p>
        </p:txBody>
      </p:sp>
      <p:sp>
        <p:nvSpPr>
          <p:cNvPr id="4" name="Dikdörtgen 3"/>
          <p:cNvSpPr/>
          <p:nvPr/>
        </p:nvSpPr>
        <p:spPr>
          <a:xfrm>
            <a:off x="11366108" y="5795028"/>
            <a:ext cx="596638" cy="369332"/>
          </a:xfrm>
          <a:prstGeom prst="rect">
            <a:avLst/>
          </a:prstGeom>
        </p:spPr>
        <p:txBody>
          <a:bodyPr wrap="none">
            <a:spAutoFit/>
          </a:bodyPr>
          <a:lstStyle/>
          <a:p>
            <a:r>
              <a:rPr lang="tr-TR" dirty="0">
                <a:solidFill>
                  <a:srgbClr val="FF0000"/>
                </a:solidFill>
              </a:rPr>
              <a:t>K5.2</a:t>
            </a:r>
          </a:p>
        </p:txBody>
      </p:sp>
      <p:pic>
        <p:nvPicPr>
          <p:cNvPr id="5" name="Resim 4"/>
          <p:cNvPicPr>
            <a:picLocks noChangeAspect="1"/>
          </p:cNvPicPr>
          <p:nvPr/>
        </p:nvPicPr>
        <p:blipFill>
          <a:blip r:embed="rId3"/>
          <a:stretch>
            <a:fillRect/>
          </a:stretch>
        </p:blipFill>
        <p:spPr>
          <a:xfrm>
            <a:off x="396541" y="1890241"/>
            <a:ext cx="5238750" cy="3429000"/>
          </a:xfrm>
          <a:prstGeom prst="rect">
            <a:avLst/>
          </a:prstGeom>
        </p:spPr>
      </p:pic>
      <p:sp>
        <p:nvSpPr>
          <p:cNvPr id="6" name="Dikdörtgen 5"/>
          <p:cNvSpPr/>
          <p:nvPr/>
        </p:nvSpPr>
        <p:spPr>
          <a:xfrm>
            <a:off x="5866746" y="2312079"/>
            <a:ext cx="6096000" cy="2031325"/>
          </a:xfrm>
          <a:prstGeom prst="rect">
            <a:avLst/>
          </a:prstGeom>
        </p:spPr>
        <p:txBody>
          <a:bodyPr>
            <a:spAutoFit/>
          </a:bodyPr>
          <a:lstStyle/>
          <a:p>
            <a:pPr algn="just"/>
            <a:r>
              <a:rPr lang="tr-TR" dirty="0" smtClean="0"/>
              <a:t>Değişiklik </a:t>
            </a:r>
            <a:r>
              <a:rPr lang="tr-TR" dirty="0"/>
              <a:t>kontrolleri, </a:t>
            </a:r>
            <a:r>
              <a:rPr lang="tr-TR" dirty="0" err="1" smtClean="0"/>
              <a:t>EKS’ye</a:t>
            </a:r>
            <a:r>
              <a:rPr lang="tr-TR" dirty="0" smtClean="0"/>
              <a:t> </a:t>
            </a:r>
            <a:r>
              <a:rPr lang="tr-TR" dirty="0"/>
              <a:t>yapılacak olan değişiklikler için öneri, doğrulama, devreye alma, test etme, gözden geçirme ve sonlandırılma gibi sistematik bir yaklaşım ile yönetilmesini içerir. </a:t>
            </a:r>
            <a:endParaRPr lang="tr-TR" dirty="0" smtClean="0"/>
          </a:p>
          <a:p>
            <a:pPr algn="just"/>
            <a:endParaRPr lang="tr-TR" dirty="0" smtClean="0"/>
          </a:p>
          <a:p>
            <a:pPr lvl="0" algn="just"/>
            <a:r>
              <a:rPr lang="tr-TR" dirty="0" smtClean="0"/>
              <a:t>Çalışan </a:t>
            </a:r>
            <a:r>
              <a:rPr lang="tr-TR" dirty="0"/>
              <a:t>bir sistemde değişiklik </a:t>
            </a:r>
            <a:r>
              <a:rPr lang="tr-TR" dirty="0" smtClean="0"/>
              <a:t>yapılmadan </a:t>
            </a:r>
            <a:r>
              <a:rPr lang="tr-TR" dirty="0"/>
              <a:t>önce </a:t>
            </a:r>
            <a:r>
              <a:rPr lang="tr-TR" dirty="0" smtClean="0"/>
              <a:t>test edilip doğrulanması gerekir.</a:t>
            </a:r>
            <a:endParaRPr lang="tr-TR" dirty="0"/>
          </a:p>
        </p:txBody>
      </p:sp>
    </p:spTree>
    <p:extLst>
      <p:ext uri="{BB962C8B-B14F-4D97-AF65-F5344CB8AC3E}">
        <p14:creationId xmlns:p14="http://schemas.microsoft.com/office/powerpoint/2010/main" val="24238179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p:cNvSpPr>
            <a:spLocks noGrp="1"/>
          </p:cNvSpPr>
          <p:nvPr>
            <p:ph idx="1"/>
          </p:nvPr>
        </p:nvSpPr>
        <p:spPr>
          <a:xfrm>
            <a:off x="654219" y="950023"/>
            <a:ext cx="10058400" cy="2405668"/>
          </a:xfrm>
        </p:spPr>
        <p:txBody>
          <a:bodyPr/>
          <a:lstStyle/>
          <a:p>
            <a:pPr marL="91440" lvl="1" indent="-91440" algn="just">
              <a:spcBef>
                <a:spcPts val="1200"/>
              </a:spcBef>
              <a:spcAft>
                <a:spcPts val="200"/>
              </a:spcAft>
              <a:buClr>
                <a:schemeClr val="accent1"/>
              </a:buClr>
              <a:buSzPct val="100000"/>
              <a:buFont typeface="Calibri" panose="020F0502020204030204" pitchFamily="34" charset="0"/>
              <a:buChar char=" "/>
            </a:pPr>
            <a:r>
              <a:rPr lang="tr-TR" b="1" dirty="0"/>
              <a:t>Güvenlik Değerlendirmesi</a:t>
            </a:r>
          </a:p>
          <a:p>
            <a:pPr algn="just"/>
            <a:r>
              <a:rPr lang="tr-TR" dirty="0" err="1" smtClean="0"/>
              <a:t>EKS’lerde</a:t>
            </a:r>
            <a:r>
              <a:rPr lang="tr-TR" dirty="0" smtClean="0"/>
              <a:t> ve </a:t>
            </a:r>
            <a:r>
              <a:rPr lang="tr-TR" dirty="0"/>
              <a:t>bu sistemlerin içinde faaliyet gösterdiği ortamlarda güvenlik kontrollerinin değerlendirilmesi:</a:t>
            </a:r>
          </a:p>
          <a:p>
            <a:pPr lvl="1" algn="just"/>
            <a:r>
              <a:rPr lang="tr-TR" dirty="0"/>
              <a:t>İlk kez verilen ve devam eden güvenlik yetkileri, </a:t>
            </a:r>
          </a:p>
          <a:p>
            <a:pPr lvl="1" algn="just"/>
            <a:r>
              <a:rPr lang="tr-TR" dirty="0"/>
              <a:t>Bilgi güvenliği yıllık değerlendirmeleri, </a:t>
            </a:r>
          </a:p>
          <a:p>
            <a:pPr lvl="1" algn="just"/>
            <a:r>
              <a:rPr lang="tr-TR" dirty="0"/>
              <a:t>Regülasyondan veya standartlar ile uyumdan doğan rutin değerlendirmeler, </a:t>
            </a:r>
          </a:p>
          <a:p>
            <a:pPr lvl="1" algn="just"/>
            <a:r>
              <a:rPr lang="tr-TR" dirty="0"/>
              <a:t>Sürekli izleme ve sistem geliştirme yaşam döngüsü faaliyetleri</a:t>
            </a:r>
          </a:p>
          <a:p>
            <a:pPr lvl="1" algn="just"/>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30</a:t>
            </a:fld>
            <a:endParaRPr lang="en-US"/>
          </a:p>
        </p:txBody>
      </p:sp>
      <p:sp>
        <p:nvSpPr>
          <p:cNvPr id="4" name="Dikdörtgen 3"/>
          <p:cNvSpPr/>
          <p:nvPr/>
        </p:nvSpPr>
        <p:spPr>
          <a:xfrm>
            <a:off x="1677152" y="426803"/>
            <a:ext cx="8951495" cy="523220"/>
          </a:xfrm>
          <a:prstGeom prst="rect">
            <a:avLst/>
          </a:prstGeom>
        </p:spPr>
        <p:txBody>
          <a:bodyPr wrap="square">
            <a:spAutoFit/>
          </a:bodyPr>
          <a:lstStyle/>
          <a:p>
            <a:pPr algn="ctr"/>
            <a:r>
              <a:rPr lang="tr-TR" sz="2800" b="1" dirty="0" smtClean="0"/>
              <a:t>25</a:t>
            </a:r>
            <a:r>
              <a:rPr lang="tr-TR" sz="2800" b="1" dirty="0"/>
              <a:t>. </a:t>
            </a:r>
            <a:r>
              <a:rPr lang="tr-TR" sz="2800" b="1" dirty="0" err="1"/>
              <a:t>EKS'lerde</a:t>
            </a:r>
            <a:r>
              <a:rPr lang="tr-TR" sz="2800" b="1" dirty="0"/>
              <a:t> güvenlik testleri/analizleri yapılamaması</a:t>
            </a:r>
          </a:p>
        </p:txBody>
      </p:sp>
      <p:sp>
        <p:nvSpPr>
          <p:cNvPr id="5" name="Dikdörtgen 4"/>
          <p:cNvSpPr/>
          <p:nvPr/>
        </p:nvSpPr>
        <p:spPr>
          <a:xfrm>
            <a:off x="10901237" y="5778986"/>
            <a:ext cx="1061509" cy="369332"/>
          </a:xfrm>
          <a:prstGeom prst="rect">
            <a:avLst/>
          </a:prstGeom>
        </p:spPr>
        <p:txBody>
          <a:bodyPr wrap="none">
            <a:spAutoFit/>
          </a:bodyPr>
          <a:lstStyle/>
          <a:p>
            <a:r>
              <a:rPr lang="tr-TR" dirty="0">
                <a:solidFill>
                  <a:srgbClr val="FF0000"/>
                </a:solidFill>
              </a:rPr>
              <a:t>K4.1 K4.3</a:t>
            </a:r>
          </a:p>
        </p:txBody>
      </p:sp>
      <p:sp>
        <p:nvSpPr>
          <p:cNvPr id="2" name="Dikdörtgen 1"/>
          <p:cNvSpPr/>
          <p:nvPr/>
        </p:nvSpPr>
        <p:spPr>
          <a:xfrm>
            <a:off x="9521516" y="4199340"/>
            <a:ext cx="2214261" cy="523220"/>
          </a:xfrm>
          <a:prstGeom prst="rect">
            <a:avLst/>
          </a:prstGeom>
        </p:spPr>
        <p:txBody>
          <a:bodyPr wrap="none">
            <a:spAutoFit/>
          </a:bodyPr>
          <a:lstStyle/>
          <a:p>
            <a:r>
              <a:rPr lang="tr-TR" sz="2800" b="1" dirty="0">
                <a:solidFill>
                  <a:srgbClr val="FF0000"/>
                </a:solidFill>
              </a:rPr>
              <a:t>Sızma Testleri</a:t>
            </a:r>
          </a:p>
        </p:txBody>
      </p:sp>
      <p:pic>
        <p:nvPicPr>
          <p:cNvPr id="7" name="Resim 6"/>
          <p:cNvPicPr>
            <a:picLocks noChangeAspect="1"/>
          </p:cNvPicPr>
          <p:nvPr/>
        </p:nvPicPr>
        <p:blipFill>
          <a:blip r:embed="rId3"/>
          <a:stretch>
            <a:fillRect/>
          </a:stretch>
        </p:blipFill>
        <p:spPr>
          <a:xfrm>
            <a:off x="5385080" y="3497896"/>
            <a:ext cx="3843761" cy="1926108"/>
          </a:xfrm>
          <a:prstGeom prst="rect">
            <a:avLst/>
          </a:prstGeom>
        </p:spPr>
      </p:pic>
      <p:pic>
        <p:nvPicPr>
          <p:cNvPr id="9" name="Resim 8"/>
          <p:cNvPicPr>
            <a:picLocks noChangeAspect="1"/>
          </p:cNvPicPr>
          <p:nvPr/>
        </p:nvPicPr>
        <p:blipFill>
          <a:blip r:embed="rId4"/>
          <a:stretch>
            <a:fillRect/>
          </a:stretch>
        </p:blipFill>
        <p:spPr>
          <a:xfrm>
            <a:off x="939931" y="3355690"/>
            <a:ext cx="3669776" cy="2517209"/>
          </a:xfrm>
          <a:prstGeom prst="rect">
            <a:avLst/>
          </a:prstGeom>
        </p:spPr>
      </p:pic>
    </p:spTree>
    <p:extLst>
      <p:ext uri="{BB962C8B-B14F-4D97-AF65-F5344CB8AC3E}">
        <p14:creationId xmlns:p14="http://schemas.microsoft.com/office/powerpoint/2010/main" val="866600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down)">
                                      <p:cBhvr>
                                        <p:cTn id="12" dur="500"/>
                                        <p:tgtEl>
                                          <p:spTgt spid="6">
                                            <p:txEl>
                                              <p:pRg st="1" end="1"/>
                                            </p:tx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wipe(down)">
                                      <p:cBhvr>
                                        <p:cTn id="15" dur="500"/>
                                        <p:tgtEl>
                                          <p:spTgt spid="6">
                                            <p:txEl>
                                              <p:pRg st="2" end="2"/>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wipe(down)">
                                      <p:cBhvr>
                                        <p:cTn id="18" dur="500"/>
                                        <p:tgtEl>
                                          <p:spTgt spid="6">
                                            <p:txEl>
                                              <p:pRg st="3" end="3"/>
                                            </p:tx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wipe(down)">
                                      <p:cBhvr>
                                        <p:cTn id="21" dur="500"/>
                                        <p:tgtEl>
                                          <p:spTgt spid="6">
                                            <p:txEl>
                                              <p:pRg st="4" end="4"/>
                                            </p:tx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6">
                                            <p:txEl>
                                              <p:pRg st="5" end="5"/>
                                            </p:txEl>
                                          </p:spTgt>
                                        </p:tgtEl>
                                        <p:attrNameLst>
                                          <p:attrName>style.visibility</p:attrName>
                                        </p:attrNameLst>
                                      </p:cBhvr>
                                      <p:to>
                                        <p:strVal val="visible"/>
                                      </p:to>
                                    </p:set>
                                    <p:animEffect transition="in" filter="wipe(down)">
                                      <p:cBhvr>
                                        <p:cTn id="24" dur="500"/>
                                        <p:tgtEl>
                                          <p:spTgt spid="6">
                                            <p:txEl>
                                              <p:pRg st="5" end="5"/>
                                            </p:txEl>
                                          </p:spTgt>
                                        </p:tgtEl>
                                      </p:cBhvr>
                                    </p:animEffect>
                                  </p:childTnLst>
                                </p:cTn>
                              </p:par>
                              <p:par>
                                <p:cTn id="25" presetID="22" presetClass="entr" presetSubtype="4"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in)">
                                      <p:cBhvr>
                                        <p:cTn id="32" dur="2000"/>
                                        <p:tgtEl>
                                          <p:spTgt spid="7"/>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circle(in)">
                                      <p:cBhvr>
                                        <p:cTn id="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64357" y="223954"/>
            <a:ext cx="11260050" cy="388395"/>
          </a:xfrm>
          <a:solidFill>
            <a:schemeClr val="bg1"/>
          </a:solidFill>
        </p:spPr>
        <p:txBody>
          <a:bodyPr>
            <a:noAutofit/>
          </a:bodyPr>
          <a:lstStyle/>
          <a:p>
            <a:pPr algn="ctr"/>
            <a:r>
              <a:rPr lang="tr-TR" sz="2400" b="0" dirty="0" smtClean="0">
                <a:latin typeface="+mn-lt"/>
              </a:rPr>
              <a:t>26. </a:t>
            </a:r>
            <a:r>
              <a:rPr lang="tr-TR" sz="2400" b="0" dirty="0" err="1" smtClean="0">
                <a:latin typeface="+mn-lt"/>
              </a:rPr>
              <a:t>EKS'lerin</a:t>
            </a:r>
            <a:r>
              <a:rPr lang="tr-TR" sz="2400" b="0" dirty="0" smtClean="0">
                <a:latin typeface="+mn-lt"/>
              </a:rPr>
              <a:t> </a:t>
            </a:r>
            <a:r>
              <a:rPr lang="tr-TR" sz="2400" b="0" dirty="0">
                <a:latin typeface="+mn-lt"/>
              </a:rPr>
              <a:t>bulunduğu ağlarda sınır güvenliği alınmamış </a:t>
            </a:r>
            <a:r>
              <a:rPr lang="tr-TR" sz="2400" b="0" dirty="0" smtClean="0">
                <a:latin typeface="+mn-lt"/>
              </a:rPr>
              <a:t>olması</a:t>
            </a:r>
            <a:endParaRPr lang="tr-TR" sz="2400" b="0" dirty="0">
              <a:latin typeface="+mn-lt"/>
            </a:endParaRP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31</a:t>
            </a:fld>
            <a:endParaRPr lang="en-US"/>
          </a:p>
        </p:txBody>
      </p:sp>
      <p:sp>
        <p:nvSpPr>
          <p:cNvPr id="4" name="Dikdörtgen 3"/>
          <p:cNvSpPr/>
          <p:nvPr/>
        </p:nvSpPr>
        <p:spPr>
          <a:xfrm>
            <a:off x="11258065" y="5772582"/>
            <a:ext cx="713657" cy="369332"/>
          </a:xfrm>
          <a:prstGeom prst="rect">
            <a:avLst/>
          </a:prstGeom>
        </p:spPr>
        <p:txBody>
          <a:bodyPr wrap="none">
            <a:spAutoFit/>
          </a:bodyPr>
          <a:lstStyle/>
          <a:p>
            <a:r>
              <a:rPr lang="tr-TR" dirty="0" smtClean="0">
                <a:solidFill>
                  <a:srgbClr val="FF0000"/>
                </a:solidFill>
              </a:rPr>
              <a:t>K16.2</a:t>
            </a:r>
          </a:p>
        </p:txBody>
      </p:sp>
      <p:sp>
        <p:nvSpPr>
          <p:cNvPr id="5" name="Dikdörtgen 4"/>
          <p:cNvSpPr/>
          <p:nvPr/>
        </p:nvSpPr>
        <p:spPr>
          <a:xfrm>
            <a:off x="888148" y="3410208"/>
            <a:ext cx="10393708" cy="2123658"/>
          </a:xfrm>
          <a:prstGeom prst="rect">
            <a:avLst/>
          </a:prstGeom>
        </p:spPr>
        <p:txBody>
          <a:bodyPr wrap="square">
            <a:spAutoFit/>
          </a:bodyPr>
          <a:lstStyle/>
          <a:p>
            <a:r>
              <a:rPr lang="tr-TR" sz="2200" b="1" dirty="0"/>
              <a:t>Sınır Güvenliği</a:t>
            </a:r>
          </a:p>
          <a:p>
            <a:pPr algn="just"/>
            <a:r>
              <a:rPr lang="tr-TR" sz="2200" dirty="0" smtClean="0"/>
              <a:t>İşletme, </a:t>
            </a:r>
            <a:r>
              <a:rPr lang="tr-TR" sz="2200" dirty="0"/>
              <a:t>bilgi sistemlerinin dış sınırında ve sistem içerisindeki kritik noktalarda iletişimi izler ve kontrol eder.  </a:t>
            </a:r>
          </a:p>
          <a:p>
            <a:pPr marL="742950" lvl="1" indent="-285750" algn="just">
              <a:buFont typeface="Arial" panose="020B0604020202020204" pitchFamily="34" charset="0"/>
              <a:buChar char="•"/>
            </a:pPr>
            <a:r>
              <a:rPr lang="tr-TR" sz="2200" dirty="0" smtClean="0"/>
              <a:t>Kurumsal </a:t>
            </a:r>
            <a:r>
              <a:rPr lang="tr-TR" sz="2200" dirty="0"/>
              <a:t>ağlar içerisinde fiziksel ve mantıksal ağ yapılandırmaları, </a:t>
            </a:r>
            <a:endParaRPr lang="tr-TR" sz="2200" dirty="0" smtClean="0"/>
          </a:p>
          <a:p>
            <a:pPr marL="742950" lvl="1" indent="-285750" algn="just">
              <a:buFont typeface="Arial" panose="020B0604020202020204" pitchFamily="34" charset="0"/>
              <a:buChar char="•"/>
            </a:pPr>
            <a:r>
              <a:rPr lang="tr-TR" sz="2200" dirty="0" smtClean="0"/>
              <a:t>Ağların </a:t>
            </a:r>
            <a:r>
              <a:rPr lang="tr-TR" sz="2200" dirty="0"/>
              <a:t>ayrılması, </a:t>
            </a:r>
            <a:endParaRPr lang="tr-TR" sz="2200" dirty="0" smtClean="0"/>
          </a:p>
          <a:p>
            <a:pPr marL="742950" lvl="1" indent="-285750" algn="just">
              <a:buFont typeface="Arial" panose="020B0604020202020204" pitchFamily="34" charset="0"/>
              <a:buChar char="•"/>
            </a:pPr>
            <a:r>
              <a:rPr lang="tr-TR" sz="2200" dirty="0" smtClean="0"/>
              <a:t>Ağlar </a:t>
            </a:r>
            <a:r>
              <a:rPr lang="tr-TR" sz="2200" dirty="0"/>
              <a:t>arası sınır güvenlik kontrolleri uygulanabilir. </a:t>
            </a:r>
            <a:endParaRPr lang="tr-TR" sz="2200" b="1" dirty="0"/>
          </a:p>
        </p:txBody>
      </p:sp>
      <p:sp>
        <p:nvSpPr>
          <p:cNvPr id="6" name="Dikdörtgen 5"/>
          <p:cNvSpPr/>
          <p:nvPr/>
        </p:nvSpPr>
        <p:spPr>
          <a:xfrm>
            <a:off x="864357" y="509228"/>
            <a:ext cx="11013416" cy="461665"/>
          </a:xfrm>
          <a:prstGeom prst="rect">
            <a:avLst/>
          </a:prstGeom>
        </p:spPr>
        <p:txBody>
          <a:bodyPr wrap="square">
            <a:spAutoFit/>
          </a:bodyPr>
          <a:lstStyle/>
          <a:p>
            <a:pPr algn="ctr"/>
            <a:r>
              <a:rPr lang="tr-TR" sz="2400" dirty="0"/>
              <a:t>27. </a:t>
            </a:r>
            <a:r>
              <a:rPr lang="tr-TR" sz="2400" dirty="0" err="1"/>
              <a:t>EKS'lerin</a:t>
            </a:r>
            <a:r>
              <a:rPr lang="tr-TR" sz="2400" dirty="0"/>
              <a:t> bulunduğu ağı koruyan sınır güvenliği sistemlerinin pasif durumda </a:t>
            </a:r>
            <a:r>
              <a:rPr lang="tr-TR" sz="2400" dirty="0" smtClean="0"/>
              <a:t>olması</a:t>
            </a:r>
            <a:endParaRPr lang="tr-TR" sz="2400" dirty="0"/>
          </a:p>
        </p:txBody>
      </p:sp>
      <p:sp>
        <p:nvSpPr>
          <p:cNvPr id="7" name="Dikdörtgen 6"/>
          <p:cNvSpPr/>
          <p:nvPr/>
        </p:nvSpPr>
        <p:spPr>
          <a:xfrm>
            <a:off x="509047" y="888956"/>
            <a:ext cx="11151910" cy="830997"/>
          </a:xfrm>
          <a:prstGeom prst="rect">
            <a:avLst/>
          </a:prstGeom>
          <a:solidFill>
            <a:schemeClr val="bg1"/>
          </a:solidFill>
        </p:spPr>
        <p:txBody>
          <a:bodyPr wrap="square">
            <a:spAutoFit/>
          </a:bodyPr>
          <a:lstStyle/>
          <a:p>
            <a:pPr algn="ctr"/>
            <a:r>
              <a:rPr lang="tr-TR" sz="2400" dirty="0"/>
              <a:t>28. </a:t>
            </a:r>
            <a:r>
              <a:rPr lang="tr-TR" sz="2400" dirty="0" err="1"/>
              <a:t>EKS'lerin</a:t>
            </a:r>
            <a:r>
              <a:rPr lang="tr-TR" sz="2400" dirty="0"/>
              <a:t> bulunduğu ağı koruyan sınır güvenliği </a:t>
            </a:r>
            <a:r>
              <a:rPr lang="tr-TR" sz="2400" dirty="0" smtClean="0"/>
              <a:t>sistemlerinin </a:t>
            </a:r>
            <a:r>
              <a:rPr lang="tr-TR" sz="2400" dirty="0" err="1" smtClean="0"/>
              <a:t>EKS'lere</a:t>
            </a:r>
            <a:r>
              <a:rPr lang="tr-TR" sz="2400" dirty="0" smtClean="0"/>
              <a:t> </a:t>
            </a:r>
            <a:r>
              <a:rPr lang="tr-TR" sz="2400" dirty="0"/>
              <a:t>özel trafiğe göre yapılandırılmamış olması</a:t>
            </a:r>
          </a:p>
        </p:txBody>
      </p:sp>
      <p:pic>
        <p:nvPicPr>
          <p:cNvPr id="8" name="Resim 7"/>
          <p:cNvPicPr>
            <a:picLocks noChangeAspect="1"/>
          </p:cNvPicPr>
          <p:nvPr/>
        </p:nvPicPr>
        <p:blipFill>
          <a:blip r:embed="rId2"/>
          <a:stretch>
            <a:fillRect/>
          </a:stretch>
        </p:blipFill>
        <p:spPr>
          <a:xfrm>
            <a:off x="1834398" y="1719953"/>
            <a:ext cx="7705528" cy="1809750"/>
          </a:xfrm>
          <a:prstGeom prst="rect">
            <a:avLst/>
          </a:prstGeom>
        </p:spPr>
      </p:pic>
    </p:spTree>
    <p:extLst>
      <p:ext uri="{BB962C8B-B14F-4D97-AF65-F5344CB8AC3E}">
        <p14:creationId xmlns:p14="http://schemas.microsoft.com/office/powerpoint/2010/main" val="29962905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pPr algn="ctr"/>
            <a:r>
              <a:rPr lang="tr-TR" sz="2800" dirty="0" smtClean="0"/>
              <a:t>29. </a:t>
            </a:r>
            <a:r>
              <a:rPr lang="tr-TR" sz="2800" dirty="0" err="1" smtClean="0"/>
              <a:t>EKS'ler</a:t>
            </a:r>
            <a:r>
              <a:rPr lang="tr-TR" sz="2800" dirty="0" smtClean="0"/>
              <a:t> </a:t>
            </a:r>
            <a:r>
              <a:rPr lang="tr-TR" sz="2800" dirty="0"/>
              <a:t>ile ilgili erişim, sistem ve topoloji bilgilerinin bulunduğu dosyaların güvensiz ve korunaksız bir şekilde </a:t>
            </a:r>
            <a:r>
              <a:rPr lang="tr-TR" sz="2800" dirty="0" smtClean="0"/>
              <a:t>tutulması</a:t>
            </a:r>
            <a:endParaRPr lang="tr-TR" sz="2800" dirty="0"/>
          </a:p>
        </p:txBody>
      </p:sp>
      <p:sp>
        <p:nvSpPr>
          <p:cNvPr id="4" name="İçerik Yer Tutucusu 3"/>
          <p:cNvSpPr>
            <a:spLocks noGrp="1"/>
          </p:cNvSpPr>
          <p:nvPr>
            <p:ph idx="1"/>
          </p:nvPr>
        </p:nvSpPr>
        <p:spPr>
          <a:xfrm>
            <a:off x="296002" y="1374482"/>
            <a:ext cx="6463018" cy="2895860"/>
          </a:xfrm>
        </p:spPr>
        <p:txBody>
          <a:bodyPr>
            <a:normAutofit/>
          </a:bodyPr>
          <a:lstStyle/>
          <a:p>
            <a:pPr marL="201168" lvl="1" indent="0" algn="just">
              <a:lnSpc>
                <a:spcPct val="134000"/>
              </a:lnSpc>
              <a:spcBef>
                <a:spcPts val="0"/>
              </a:spcBef>
              <a:spcAft>
                <a:spcPts val="0"/>
              </a:spcAft>
              <a:buNone/>
            </a:pPr>
            <a:r>
              <a:rPr lang="tr-TR" sz="2000" b="1" dirty="0" smtClean="0"/>
              <a:t>Bilgi Sistemi Dokümantasyonu</a:t>
            </a:r>
          </a:p>
          <a:p>
            <a:pPr algn="just">
              <a:lnSpc>
                <a:spcPct val="134000"/>
              </a:lnSpc>
              <a:spcBef>
                <a:spcPts val="0"/>
              </a:spcBef>
              <a:spcAft>
                <a:spcPts val="0"/>
              </a:spcAft>
            </a:pPr>
            <a:r>
              <a:rPr lang="tr-TR" sz="1900" dirty="0" smtClean="0"/>
              <a:t>İşletme;</a:t>
            </a:r>
          </a:p>
          <a:p>
            <a:pPr lvl="1" algn="just">
              <a:lnSpc>
                <a:spcPct val="134000"/>
              </a:lnSpc>
              <a:spcBef>
                <a:spcPts val="0"/>
              </a:spcBef>
              <a:spcAft>
                <a:spcPts val="0"/>
              </a:spcAft>
            </a:pPr>
            <a:r>
              <a:rPr lang="tr-TR" dirty="0" smtClean="0"/>
              <a:t>Sistemin</a:t>
            </a:r>
            <a:r>
              <a:rPr lang="tr-TR" dirty="0"/>
              <a:t>, bileşenin veya hizmetin yapılandırmasını, </a:t>
            </a:r>
            <a:endParaRPr lang="tr-TR" dirty="0" smtClean="0"/>
          </a:p>
          <a:p>
            <a:pPr lvl="1" algn="just">
              <a:lnSpc>
                <a:spcPct val="134000"/>
              </a:lnSpc>
              <a:spcBef>
                <a:spcPts val="0"/>
              </a:spcBef>
              <a:spcAft>
                <a:spcPts val="0"/>
              </a:spcAft>
            </a:pPr>
            <a:r>
              <a:rPr lang="tr-TR" dirty="0"/>
              <a:t>K</a:t>
            </a:r>
            <a:r>
              <a:rPr lang="tr-TR" dirty="0" smtClean="0"/>
              <a:t>urulumunu </a:t>
            </a:r>
            <a:r>
              <a:rPr lang="tr-TR" dirty="0"/>
              <a:t>ve çalışmasının güvenli hale </a:t>
            </a:r>
            <a:r>
              <a:rPr lang="tr-TR" dirty="0" smtClean="0"/>
              <a:t>getirilmesi,</a:t>
            </a:r>
          </a:p>
          <a:p>
            <a:pPr lvl="1" algn="just">
              <a:lnSpc>
                <a:spcPct val="134000"/>
              </a:lnSpc>
              <a:spcBef>
                <a:spcPts val="0"/>
              </a:spcBef>
              <a:spcAft>
                <a:spcPts val="0"/>
              </a:spcAft>
            </a:pPr>
            <a:r>
              <a:rPr lang="tr-TR" dirty="0" smtClean="0"/>
              <a:t>Güvenlik </a:t>
            </a:r>
            <a:r>
              <a:rPr lang="tr-TR" dirty="0"/>
              <a:t>işlevlerinin/mekanizmalarının etkin kullanımı ve </a:t>
            </a:r>
            <a:r>
              <a:rPr lang="tr-TR" dirty="0" smtClean="0"/>
              <a:t>bakımı</a:t>
            </a:r>
            <a:r>
              <a:rPr lang="tr-TR" dirty="0"/>
              <a:t>,</a:t>
            </a:r>
            <a:endParaRPr lang="tr-TR" dirty="0" smtClean="0"/>
          </a:p>
          <a:p>
            <a:pPr lvl="1" algn="just">
              <a:lnSpc>
                <a:spcPct val="134000"/>
              </a:lnSpc>
              <a:spcBef>
                <a:spcPts val="0"/>
              </a:spcBef>
              <a:spcAft>
                <a:spcPts val="0"/>
              </a:spcAft>
            </a:pPr>
            <a:r>
              <a:rPr lang="tr-TR" dirty="0" smtClean="0"/>
              <a:t>Yönetim </a:t>
            </a:r>
            <a:r>
              <a:rPr lang="tr-TR" dirty="0"/>
              <a:t>(ayrıcalıklı kullanıcılar/yöneticiler) </a:t>
            </a:r>
            <a:r>
              <a:rPr lang="tr-TR" dirty="0" smtClean="0"/>
              <a:t>işlevlerinin </a:t>
            </a:r>
            <a:endParaRPr lang="tr-TR" dirty="0"/>
          </a:p>
          <a:p>
            <a:pPr marL="201168" lvl="1" indent="0" algn="just">
              <a:lnSpc>
                <a:spcPct val="134000"/>
              </a:lnSpc>
              <a:spcBef>
                <a:spcPts val="0"/>
              </a:spcBef>
              <a:spcAft>
                <a:spcPts val="0"/>
              </a:spcAft>
              <a:buNone/>
            </a:pPr>
            <a:r>
              <a:rPr lang="tr-TR" dirty="0" smtClean="0"/>
              <a:t>konfigürasyonu, içeren dokümantasyon hazırlar.</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32</a:t>
            </a:fld>
            <a:endParaRPr lang="en-US"/>
          </a:p>
        </p:txBody>
      </p:sp>
      <p:sp>
        <p:nvSpPr>
          <p:cNvPr id="5" name="Dikdörtgen 4"/>
          <p:cNvSpPr/>
          <p:nvPr/>
        </p:nvSpPr>
        <p:spPr>
          <a:xfrm>
            <a:off x="10667199" y="5762944"/>
            <a:ext cx="1295547" cy="369332"/>
          </a:xfrm>
          <a:prstGeom prst="rect">
            <a:avLst/>
          </a:prstGeom>
        </p:spPr>
        <p:txBody>
          <a:bodyPr wrap="none">
            <a:spAutoFit/>
          </a:bodyPr>
          <a:lstStyle/>
          <a:p>
            <a:r>
              <a:rPr lang="tr-TR" dirty="0">
                <a:solidFill>
                  <a:srgbClr val="FF0000"/>
                </a:solidFill>
              </a:rPr>
              <a:t>K15.3 K12.2</a:t>
            </a:r>
          </a:p>
        </p:txBody>
      </p:sp>
      <p:sp>
        <p:nvSpPr>
          <p:cNvPr id="6" name="Dikdörtgen 5"/>
          <p:cNvSpPr/>
          <p:nvPr/>
        </p:nvSpPr>
        <p:spPr>
          <a:xfrm>
            <a:off x="356962" y="4661836"/>
            <a:ext cx="6341098" cy="646331"/>
          </a:xfrm>
          <a:prstGeom prst="rect">
            <a:avLst/>
          </a:prstGeom>
        </p:spPr>
        <p:txBody>
          <a:bodyPr wrap="square">
            <a:spAutoFit/>
          </a:bodyPr>
          <a:lstStyle/>
          <a:p>
            <a:r>
              <a:rPr lang="tr-TR" dirty="0"/>
              <a:t>İşletme ayrıca dokümantasyonu risk yönetimi stratejisinin bir parçası olarak uygun tedbirler alarak korur.</a:t>
            </a:r>
          </a:p>
        </p:txBody>
      </p:sp>
      <p:pic>
        <p:nvPicPr>
          <p:cNvPr id="7" name="Resim 6"/>
          <p:cNvPicPr>
            <a:picLocks noChangeAspect="1"/>
          </p:cNvPicPr>
          <p:nvPr/>
        </p:nvPicPr>
        <p:blipFill>
          <a:blip r:embed="rId3"/>
          <a:stretch>
            <a:fillRect/>
          </a:stretch>
        </p:blipFill>
        <p:spPr>
          <a:xfrm>
            <a:off x="6872141" y="1434755"/>
            <a:ext cx="4883216" cy="3710503"/>
          </a:xfrm>
          <a:prstGeom prst="rect">
            <a:avLst/>
          </a:prstGeom>
        </p:spPr>
      </p:pic>
    </p:spTree>
    <p:extLst>
      <p:ext uri="{BB962C8B-B14F-4D97-AF65-F5344CB8AC3E}">
        <p14:creationId xmlns:p14="http://schemas.microsoft.com/office/powerpoint/2010/main" val="3536960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 calcmode="lin" valueType="num">
                                      <p:cBhvr>
                                        <p:cTn id="21"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4">
                                            <p:txEl>
                                              <p:pRg st="1" end="1"/>
                                            </p:txEl>
                                          </p:spTgt>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 calcmode="lin" valueType="num">
                                      <p:cBhvr>
                                        <p:cTn id="26"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4">
                                            <p:txEl>
                                              <p:pRg st="2" end="2"/>
                                            </p:txEl>
                                          </p:spTgt>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4">
                                            <p:txEl>
                                              <p:pRg st="3" end="3"/>
                                            </p:txEl>
                                          </p:spTgt>
                                        </p:tgtEl>
                                        <p:attrNameLst>
                                          <p:attrName>style.visibility</p:attrName>
                                        </p:attrNameLst>
                                      </p:cBhvr>
                                      <p:to>
                                        <p:strVal val="visible"/>
                                      </p:to>
                                    </p:set>
                                    <p:anim calcmode="lin" valueType="num">
                                      <p:cBhvr>
                                        <p:cTn id="31"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4">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4">
                                            <p:txEl>
                                              <p:pRg st="3" end="3"/>
                                            </p:txEl>
                                          </p:spTgt>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anim calcmode="lin" valueType="num">
                                      <p:cBhvr>
                                        <p:cTn id="36" dur="5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8" dur="500"/>
                                        <p:tgtEl>
                                          <p:spTgt spid="4">
                                            <p:txEl>
                                              <p:pRg st="4" end="4"/>
                                            </p:txEl>
                                          </p:spTgt>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 calcmode="lin" valueType="num">
                                      <p:cBhvr>
                                        <p:cTn id="41" dur="500" fill="hold"/>
                                        <p:tgtEl>
                                          <p:spTgt spid="4">
                                            <p:txEl>
                                              <p:pRg st="5" end="5"/>
                                            </p:txEl>
                                          </p:spTgt>
                                        </p:tgtEl>
                                        <p:attrNameLst>
                                          <p:attrName>ppt_w</p:attrName>
                                        </p:attrNameLst>
                                      </p:cBhvr>
                                      <p:tavLst>
                                        <p:tav tm="0">
                                          <p:val>
                                            <p:fltVal val="0"/>
                                          </p:val>
                                        </p:tav>
                                        <p:tav tm="100000">
                                          <p:val>
                                            <p:strVal val="#ppt_w"/>
                                          </p:val>
                                        </p:tav>
                                      </p:tavLst>
                                    </p:anim>
                                    <p:anim calcmode="lin" valueType="num">
                                      <p:cBhvr>
                                        <p:cTn id="42" dur="500" fill="hold"/>
                                        <p:tgtEl>
                                          <p:spTgt spid="4">
                                            <p:txEl>
                                              <p:pRg st="5" end="5"/>
                                            </p:txEl>
                                          </p:spTgt>
                                        </p:tgtEl>
                                        <p:attrNameLst>
                                          <p:attrName>ppt_h</p:attrName>
                                        </p:attrNameLst>
                                      </p:cBhvr>
                                      <p:tavLst>
                                        <p:tav tm="0">
                                          <p:val>
                                            <p:fltVal val="0"/>
                                          </p:val>
                                        </p:tav>
                                        <p:tav tm="100000">
                                          <p:val>
                                            <p:strVal val="#ppt_h"/>
                                          </p:val>
                                        </p:tav>
                                      </p:tavLst>
                                    </p:anim>
                                    <p:animEffect transition="in" filter="fade">
                                      <p:cBhvr>
                                        <p:cTn id="43" dur="500"/>
                                        <p:tgtEl>
                                          <p:spTgt spid="4">
                                            <p:txEl>
                                              <p:pRg st="5" end="5"/>
                                            </p:txEl>
                                          </p:spTgt>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
                                            <p:txEl>
                                              <p:pRg st="6" end="6"/>
                                            </p:txEl>
                                          </p:spTgt>
                                        </p:tgtEl>
                                        <p:attrNameLst>
                                          <p:attrName>style.visibility</p:attrName>
                                        </p:attrNameLst>
                                      </p:cBhvr>
                                      <p:to>
                                        <p:strVal val="visible"/>
                                      </p:to>
                                    </p:set>
                                    <p:anim calcmode="lin" valueType="num">
                                      <p:cBhvr>
                                        <p:cTn id="46" dur="500" fill="hold"/>
                                        <p:tgtEl>
                                          <p:spTgt spid="4">
                                            <p:txEl>
                                              <p:pRg st="6" end="6"/>
                                            </p:txEl>
                                          </p:spTgt>
                                        </p:tgtEl>
                                        <p:attrNameLst>
                                          <p:attrName>ppt_w</p:attrName>
                                        </p:attrNameLst>
                                      </p:cBhvr>
                                      <p:tavLst>
                                        <p:tav tm="0">
                                          <p:val>
                                            <p:fltVal val="0"/>
                                          </p:val>
                                        </p:tav>
                                        <p:tav tm="100000">
                                          <p:val>
                                            <p:strVal val="#ppt_w"/>
                                          </p:val>
                                        </p:tav>
                                      </p:tavLst>
                                    </p:anim>
                                    <p:anim calcmode="lin" valueType="num">
                                      <p:cBhvr>
                                        <p:cTn id="47" dur="500" fill="hold"/>
                                        <p:tgtEl>
                                          <p:spTgt spid="4">
                                            <p:txEl>
                                              <p:pRg st="6" end="6"/>
                                            </p:txEl>
                                          </p:spTgt>
                                        </p:tgtEl>
                                        <p:attrNameLst>
                                          <p:attrName>ppt_h</p:attrName>
                                        </p:attrNameLst>
                                      </p:cBhvr>
                                      <p:tavLst>
                                        <p:tav tm="0">
                                          <p:val>
                                            <p:fltVal val="0"/>
                                          </p:val>
                                        </p:tav>
                                        <p:tav tm="100000">
                                          <p:val>
                                            <p:strVal val="#ppt_h"/>
                                          </p:val>
                                        </p:tav>
                                      </p:tavLst>
                                    </p:anim>
                                    <p:animEffect transition="in" filter="fade">
                                      <p:cBhvr>
                                        <p:cTn id="48" dur="500"/>
                                        <p:tgtEl>
                                          <p:spTgt spid="4">
                                            <p:txEl>
                                              <p:pRg st="6" end="6"/>
                                            </p:txEl>
                                          </p:spTgt>
                                        </p:tgtEl>
                                      </p:cBhvr>
                                    </p:animEffect>
                                  </p:childTnLst>
                                </p:cTn>
                              </p:par>
                              <p:par>
                                <p:cTn id="49" presetID="53" presetClass="entr" presetSubtype="16" fill="hold" nodeType="with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ppt_w</p:attrName>
                                        </p:attrNameLst>
                                      </p:cBhvr>
                                      <p:tavLst>
                                        <p:tav tm="0">
                                          <p:val>
                                            <p:fltVal val="0"/>
                                          </p:val>
                                        </p:tav>
                                        <p:tav tm="100000">
                                          <p:val>
                                            <p:strVal val="#ppt_w"/>
                                          </p:val>
                                        </p:tav>
                                      </p:tavLst>
                                    </p:anim>
                                    <p:anim calcmode="lin" valueType="num">
                                      <p:cBhvr>
                                        <p:cTn id="52" dur="500" fill="hold"/>
                                        <p:tgtEl>
                                          <p:spTgt spid="7"/>
                                        </p:tgtEl>
                                        <p:attrNameLst>
                                          <p:attrName>ppt_h</p:attrName>
                                        </p:attrNameLst>
                                      </p:cBhvr>
                                      <p:tavLst>
                                        <p:tav tm="0">
                                          <p:val>
                                            <p:fltVal val="0"/>
                                          </p:val>
                                        </p:tav>
                                        <p:tav tm="100000">
                                          <p:val>
                                            <p:strVal val="#ppt_h"/>
                                          </p:val>
                                        </p:tav>
                                      </p:tavLst>
                                    </p:anim>
                                    <p:animEffect transition="in" filter="fade">
                                      <p:cBhvr>
                                        <p:cTn id="53" dur="500"/>
                                        <p:tgtEl>
                                          <p:spTgt spid="7"/>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1000"/>
                                        <p:tgtEl>
                                          <p:spTgt spid="6"/>
                                        </p:tgtEl>
                                      </p:cBhvr>
                                    </p:animEffect>
                                    <p:anim calcmode="lin" valueType="num">
                                      <p:cBhvr>
                                        <p:cTn id="59" dur="1000" fill="hold"/>
                                        <p:tgtEl>
                                          <p:spTgt spid="6"/>
                                        </p:tgtEl>
                                        <p:attrNameLst>
                                          <p:attrName>ppt_x</p:attrName>
                                        </p:attrNameLst>
                                      </p:cBhvr>
                                      <p:tavLst>
                                        <p:tav tm="0">
                                          <p:val>
                                            <p:strVal val="#ppt_x"/>
                                          </p:val>
                                        </p:tav>
                                        <p:tav tm="100000">
                                          <p:val>
                                            <p:strVal val="#ppt_x"/>
                                          </p:val>
                                        </p:tav>
                                      </p:tavLst>
                                    </p:anim>
                                    <p:anim calcmode="lin" valueType="num">
                                      <p:cBhvr>
                                        <p:cTn id="6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30. Operatörlerin/mühendislerin/yöneticilerin </a:t>
            </a:r>
            <a:r>
              <a:rPr lang="tr-TR" sz="2800" dirty="0" err="1"/>
              <a:t>EKS'ler</a:t>
            </a:r>
            <a:r>
              <a:rPr lang="tr-TR" sz="2800" dirty="0"/>
              <a:t> üzerindeki hareketlerinin izlenememesi</a:t>
            </a:r>
          </a:p>
        </p:txBody>
      </p:sp>
      <p:sp>
        <p:nvSpPr>
          <p:cNvPr id="5" name="İçerik Yer Tutucusu 4"/>
          <p:cNvSpPr>
            <a:spLocks noGrp="1"/>
          </p:cNvSpPr>
          <p:nvPr>
            <p:ph idx="1"/>
          </p:nvPr>
        </p:nvSpPr>
        <p:spPr>
          <a:xfrm>
            <a:off x="537226" y="1521596"/>
            <a:ext cx="5703319" cy="3882205"/>
          </a:xfrm>
        </p:spPr>
        <p:txBody>
          <a:bodyPr>
            <a:normAutofit/>
          </a:bodyPr>
          <a:lstStyle/>
          <a:p>
            <a:pPr algn="ctr"/>
            <a:r>
              <a:rPr lang="tr-TR" dirty="0" smtClean="0"/>
              <a:t>Bilgi Sistemlerinin İzlenmesi</a:t>
            </a:r>
          </a:p>
          <a:p>
            <a:pPr lvl="1"/>
            <a:r>
              <a:rPr lang="tr-TR" sz="2000" dirty="0" smtClean="0"/>
              <a:t>İşletme, </a:t>
            </a:r>
            <a:r>
              <a:rPr lang="tr-TR" sz="2000" dirty="0"/>
              <a:t>potansiyel saldırıları ve göstergelerini, yetkisiz yere ve uzak bağlantıları tespit etmek amacıyla sistemleri izler. </a:t>
            </a:r>
            <a:r>
              <a:rPr lang="tr-TR" sz="2000" dirty="0" smtClean="0"/>
              <a:t>İşletme tarafından </a:t>
            </a:r>
            <a:r>
              <a:rPr lang="tr-TR" sz="2000" dirty="0"/>
              <a:t>belirlenen teknikler aracılığıyla bilgi sistemlerinde yetkisiz yapılan işlemler belirlenir</a:t>
            </a:r>
            <a:r>
              <a:rPr lang="tr-TR" sz="2000" dirty="0" smtClean="0"/>
              <a:t>.</a:t>
            </a:r>
          </a:p>
          <a:p>
            <a:pPr lvl="1"/>
            <a:r>
              <a:rPr lang="tr-TR" sz="2000" dirty="0"/>
              <a:t>Bu faaliyetleri gerçekleştirmek için gerekli izleme aygıtları ve teknolojileri edinilir ve uygulanır</a:t>
            </a:r>
            <a:r>
              <a:rPr lang="tr-TR" sz="2000" dirty="0" smtClean="0"/>
              <a:t>.</a:t>
            </a:r>
          </a:p>
          <a:p>
            <a:pPr lvl="1"/>
            <a:r>
              <a:rPr lang="tr-TR" sz="2000" dirty="0"/>
              <a:t>Saldırı önleme izleme araçlarından alınan bilgiler aracılığıyla sistemler yetkisiz erişim, değiştirme ve silme durumundan korunur</a:t>
            </a:r>
            <a:r>
              <a:rPr lang="tr-TR" sz="2000" dirty="0" smtClean="0"/>
              <a:t>.</a:t>
            </a:r>
            <a:endParaRPr lang="tr-TR" sz="20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33</a:t>
            </a:fld>
            <a:endParaRPr lang="en-US"/>
          </a:p>
        </p:txBody>
      </p:sp>
      <p:sp>
        <p:nvSpPr>
          <p:cNvPr id="4" name="Dikdörtgen 3"/>
          <p:cNvSpPr/>
          <p:nvPr/>
        </p:nvSpPr>
        <p:spPr>
          <a:xfrm>
            <a:off x="11305959" y="5738837"/>
            <a:ext cx="713657" cy="369332"/>
          </a:xfrm>
          <a:prstGeom prst="rect">
            <a:avLst/>
          </a:prstGeom>
        </p:spPr>
        <p:txBody>
          <a:bodyPr wrap="none">
            <a:spAutoFit/>
          </a:bodyPr>
          <a:lstStyle/>
          <a:p>
            <a:r>
              <a:rPr lang="tr-TR" dirty="0" smtClean="0">
                <a:solidFill>
                  <a:srgbClr val="FF0000"/>
                </a:solidFill>
              </a:rPr>
              <a:t>K17.2</a:t>
            </a:r>
            <a:endParaRPr lang="tr-TR" dirty="0">
              <a:solidFill>
                <a:srgbClr val="FF0000"/>
              </a:solidFill>
            </a:endParaRPr>
          </a:p>
        </p:txBody>
      </p:sp>
      <p:pic>
        <p:nvPicPr>
          <p:cNvPr id="6" name="Resim 5"/>
          <p:cNvPicPr>
            <a:picLocks noChangeAspect="1"/>
          </p:cNvPicPr>
          <p:nvPr/>
        </p:nvPicPr>
        <p:blipFill>
          <a:blip r:embed="rId3"/>
          <a:stretch>
            <a:fillRect/>
          </a:stretch>
        </p:blipFill>
        <p:spPr>
          <a:xfrm>
            <a:off x="6636505" y="1517062"/>
            <a:ext cx="5005598" cy="3886739"/>
          </a:xfrm>
          <a:prstGeom prst="rect">
            <a:avLst/>
          </a:prstGeom>
        </p:spPr>
      </p:pic>
    </p:spTree>
    <p:extLst>
      <p:ext uri="{BB962C8B-B14F-4D97-AF65-F5344CB8AC3E}">
        <p14:creationId xmlns:p14="http://schemas.microsoft.com/office/powerpoint/2010/main" val="4882779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5">
                                            <p:txEl>
                                              <p:pRg st="0" end="0"/>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p:cTn id="17"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5">
                                            <p:txEl>
                                              <p:pRg st="1" end="1"/>
                                            </p:txEl>
                                          </p:spTgt>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 calcmode="lin" valueType="num">
                                      <p:cBhvr>
                                        <p:cTn id="22"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5">
                                            <p:txEl>
                                              <p:pRg st="2" end="2"/>
                                            </p:txEl>
                                          </p:spTgt>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 calcmode="lin" valueType="num">
                                      <p:cBhvr>
                                        <p:cTn id="27"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8"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9" dur="500"/>
                                        <p:tgtEl>
                                          <p:spTgt spid="5">
                                            <p:txEl>
                                              <p:pRg st="3" end="3"/>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pPr algn="ctr"/>
            <a:r>
              <a:rPr lang="tr-TR" sz="2800" dirty="0" smtClean="0"/>
              <a:t>31. </a:t>
            </a:r>
            <a:r>
              <a:rPr lang="tr-TR" sz="2800" dirty="0" err="1" smtClean="0"/>
              <a:t>EKS'lere</a:t>
            </a:r>
            <a:r>
              <a:rPr lang="tr-TR" sz="2800" dirty="0" smtClean="0"/>
              <a:t> </a:t>
            </a:r>
            <a:r>
              <a:rPr lang="tr-TR" sz="2800" dirty="0"/>
              <a:t>yönelik tehditlerin tespiti amacıyla güvenlik ve ilgili EKS bileşenlerinden </a:t>
            </a:r>
            <a:r>
              <a:rPr lang="tr-TR" sz="2800" dirty="0" err="1"/>
              <a:t>logların</a:t>
            </a:r>
            <a:r>
              <a:rPr lang="tr-TR" sz="2800" dirty="0"/>
              <a:t> toplanmaması ve izleme </a:t>
            </a:r>
            <a:r>
              <a:rPr lang="tr-TR" sz="2800" dirty="0" smtClean="0"/>
              <a:t>yapılmaması</a:t>
            </a:r>
            <a:endParaRPr lang="tr-TR" sz="2800" dirty="0"/>
          </a:p>
        </p:txBody>
      </p:sp>
      <p:sp>
        <p:nvSpPr>
          <p:cNvPr id="5" name="İçerik Yer Tutucusu 4"/>
          <p:cNvSpPr>
            <a:spLocks noGrp="1"/>
          </p:cNvSpPr>
          <p:nvPr>
            <p:ph idx="1"/>
          </p:nvPr>
        </p:nvSpPr>
        <p:spPr>
          <a:xfrm>
            <a:off x="1097280" y="1346202"/>
            <a:ext cx="10058400" cy="869098"/>
          </a:xfrm>
        </p:spPr>
        <p:txBody>
          <a:bodyPr>
            <a:noAutofit/>
          </a:bodyPr>
          <a:lstStyle/>
          <a:p>
            <a:pPr algn="just"/>
            <a:r>
              <a:rPr lang="tr-TR" sz="1600" dirty="0" smtClean="0"/>
              <a:t>Olayları Denetleme</a:t>
            </a:r>
          </a:p>
          <a:p>
            <a:pPr lvl="1" algn="just"/>
            <a:r>
              <a:rPr lang="tr-TR" sz="1600" dirty="0" smtClean="0"/>
              <a:t>Şifre değişiklikleri, başarısız oturum açma girişimleri veya bilgi sistemlerine başarısız erişim denemeleri, yönetici yetkileri kullanımı, kişi tespit doğrulaması için kimlik bilgisi kullanımı veya üçüncü taraf kimlik bilgisi kullanımı vb.</a:t>
            </a:r>
          </a:p>
          <a:p>
            <a:pPr algn="just"/>
            <a:r>
              <a:rPr lang="tr-TR" sz="1600" dirty="0" smtClean="0"/>
              <a:t>Denetim </a:t>
            </a:r>
            <a:r>
              <a:rPr lang="tr-TR" sz="1600" dirty="0"/>
              <a:t>Kayıtlarının İçeriği</a:t>
            </a:r>
          </a:p>
          <a:p>
            <a:pPr lvl="1" algn="just"/>
            <a:r>
              <a:rPr lang="tr-TR" sz="1600" dirty="0"/>
              <a:t>Olayın türü, nerede ve ne zaman meydana geldiği, kaynağı, sonucu, olayla ilgili kişiler veya unsurlar</a:t>
            </a:r>
          </a:p>
          <a:p>
            <a:pPr algn="just"/>
            <a:r>
              <a:rPr lang="tr-TR" sz="1600" dirty="0"/>
              <a:t>Denetim Gözden Geçirme, Analiz ve Raporlama</a:t>
            </a:r>
          </a:p>
          <a:p>
            <a:pPr lvl="1" algn="just"/>
            <a:r>
              <a:rPr lang="tr-TR" sz="1600" dirty="0"/>
              <a:t>Belirli periyotlarla EKS denetim kayıtlarının incelenmesi ve analiz edilmesi</a:t>
            </a:r>
          </a:p>
          <a:p>
            <a:pPr lvl="1" algn="just"/>
            <a:r>
              <a:rPr lang="tr-TR" sz="1600" dirty="0"/>
              <a:t>İnceleme ve analiz sonucu bulgularının önceden belirlenen sorumlu rollere raporlanması</a:t>
            </a:r>
          </a:p>
          <a:p>
            <a:pPr algn="just"/>
            <a:r>
              <a:rPr lang="tr-TR" sz="1600" dirty="0"/>
              <a:t>Zaman Damgaları</a:t>
            </a:r>
          </a:p>
          <a:p>
            <a:pPr lvl="1" algn="just"/>
            <a:r>
              <a:rPr lang="tr-TR" sz="1600" dirty="0"/>
              <a:t>Tüm sistemlerde senkronize zaman bilgisi kullanılması</a:t>
            </a:r>
          </a:p>
          <a:p>
            <a:pPr lvl="1" algn="just"/>
            <a:r>
              <a:rPr lang="tr-TR" sz="1600" dirty="0"/>
              <a:t>Kayıtların zaman damgası ile damgalanması</a:t>
            </a:r>
          </a:p>
          <a:p>
            <a:pPr marL="91440" lvl="1" indent="-91440" algn="just">
              <a:spcBef>
                <a:spcPts val="1200"/>
              </a:spcBef>
              <a:spcAft>
                <a:spcPts val="200"/>
              </a:spcAft>
              <a:buClr>
                <a:schemeClr val="accent1"/>
              </a:buClr>
              <a:buSzPct val="100000"/>
              <a:buFont typeface="Calibri" panose="020F0502020204030204" pitchFamily="34" charset="0"/>
              <a:buChar char=" "/>
            </a:pPr>
            <a:r>
              <a:rPr lang="tr-TR" sz="1600" dirty="0"/>
              <a:t>Sürekli İzleme</a:t>
            </a:r>
          </a:p>
          <a:p>
            <a:pPr marL="201168" lvl="1" indent="0" algn="just">
              <a:buNone/>
            </a:pPr>
            <a:r>
              <a:rPr lang="tr-TR" sz="1600" dirty="0"/>
              <a:t>Sistemlerden toplanan kayıtların belirlenmiş metrik ve ölçüm kriterleri ile değerlendirilmesi</a:t>
            </a:r>
          </a:p>
          <a:p>
            <a:endParaRPr lang="tr-TR" sz="18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34</a:t>
            </a:fld>
            <a:endParaRPr lang="en-US"/>
          </a:p>
        </p:txBody>
      </p:sp>
      <p:sp>
        <p:nvSpPr>
          <p:cNvPr id="4" name="Dikdörtgen 3"/>
          <p:cNvSpPr/>
          <p:nvPr/>
        </p:nvSpPr>
        <p:spPr>
          <a:xfrm>
            <a:off x="9506624" y="5778987"/>
            <a:ext cx="2456122" cy="369332"/>
          </a:xfrm>
          <a:prstGeom prst="rect">
            <a:avLst/>
          </a:prstGeom>
        </p:spPr>
        <p:txBody>
          <a:bodyPr wrap="none">
            <a:spAutoFit/>
          </a:bodyPr>
          <a:lstStyle/>
          <a:p>
            <a:r>
              <a:rPr lang="tr-TR" dirty="0">
                <a:solidFill>
                  <a:srgbClr val="FF0000"/>
                </a:solidFill>
              </a:rPr>
              <a:t>K4.2 K3.1 K3.2 K3.3 K3.4</a:t>
            </a:r>
          </a:p>
        </p:txBody>
      </p:sp>
    </p:spTree>
    <p:extLst>
      <p:ext uri="{BB962C8B-B14F-4D97-AF65-F5344CB8AC3E}">
        <p14:creationId xmlns:p14="http://schemas.microsoft.com/office/powerpoint/2010/main" val="840488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5">
                                            <p:txEl>
                                              <p:pRg st="0" end="0"/>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p:cTn id="19"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5">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 calcmode="lin" valueType="num">
                                      <p:cBhvr>
                                        <p:cTn id="26"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5">
                                            <p:txEl>
                                              <p:pRg st="2" end="2"/>
                                            </p:txEl>
                                          </p:spTgt>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anim calcmode="lin" valueType="num">
                                      <p:cBhvr>
                                        <p:cTn id="31" dur="5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3" dur="500"/>
                                        <p:tgtEl>
                                          <p:spTgt spid="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 calcmode="lin" valueType="num">
                                      <p:cBhvr>
                                        <p:cTn id="38" dur="500" fill="hold"/>
                                        <p:tgtEl>
                                          <p:spTgt spid="5">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5">
                                            <p:txEl>
                                              <p:pRg st="4" end="4"/>
                                            </p:txEl>
                                          </p:spTgt>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
                                            <p:txEl>
                                              <p:pRg st="5" end="5"/>
                                            </p:txEl>
                                          </p:spTgt>
                                        </p:tgtEl>
                                        <p:attrNameLst>
                                          <p:attrName>style.visibility</p:attrName>
                                        </p:attrNameLst>
                                      </p:cBhvr>
                                      <p:to>
                                        <p:strVal val="visible"/>
                                      </p:to>
                                    </p:set>
                                    <p:anim calcmode="lin" valueType="num">
                                      <p:cBhvr>
                                        <p:cTn id="43" dur="500" fill="hold"/>
                                        <p:tgtEl>
                                          <p:spTgt spid="5">
                                            <p:txEl>
                                              <p:pRg st="5" end="5"/>
                                            </p:txEl>
                                          </p:spTgt>
                                        </p:tgtEl>
                                        <p:attrNameLst>
                                          <p:attrName>ppt_w</p:attrName>
                                        </p:attrNameLst>
                                      </p:cBhvr>
                                      <p:tavLst>
                                        <p:tav tm="0">
                                          <p:val>
                                            <p:fltVal val="0"/>
                                          </p:val>
                                        </p:tav>
                                        <p:tav tm="100000">
                                          <p:val>
                                            <p:strVal val="#ppt_w"/>
                                          </p:val>
                                        </p:tav>
                                      </p:tavLst>
                                    </p:anim>
                                    <p:anim calcmode="lin" valueType="num">
                                      <p:cBhvr>
                                        <p:cTn id="44" dur="5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45" dur="500"/>
                                        <p:tgtEl>
                                          <p:spTgt spid="5">
                                            <p:txEl>
                                              <p:pRg st="5" end="5"/>
                                            </p:txEl>
                                          </p:spTgt>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5">
                                            <p:txEl>
                                              <p:pRg st="6" end="6"/>
                                            </p:txEl>
                                          </p:spTgt>
                                        </p:tgtEl>
                                        <p:attrNameLst>
                                          <p:attrName>style.visibility</p:attrName>
                                        </p:attrNameLst>
                                      </p:cBhvr>
                                      <p:to>
                                        <p:strVal val="visible"/>
                                      </p:to>
                                    </p:set>
                                    <p:anim calcmode="lin" valueType="num">
                                      <p:cBhvr>
                                        <p:cTn id="48" dur="500" fill="hold"/>
                                        <p:tgtEl>
                                          <p:spTgt spid="5">
                                            <p:txEl>
                                              <p:pRg st="6" end="6"/>
                                            </p:txEl>
                                          </p:spTgt>
                                        </p:tgtEl>
                                        <p:attrNameLst>
                                          <p:attrName>ppt_w</p:attrName>
                                        </p:attrNameLst>
                                      </p:cBhvr>
                                      <p:tavLst>
                                        <p:tav tm="0">
                                          <p:val>
                                            <p:fltVal val="0"/>
                                          </p:val>
                                        </p:tav>
                                        <p:tav tm="100000">
                                          <p:val>
                                            <p:strVal val="#ppt_w"/>
                                          </p:val>
                                        </p:tav>
                                      </p:tavLst>
                                    </p:anim>
                                    <p:anim calcmode="lin" valueType="num">
                                      <p:cBhvr>
                                        <p:cTn id="49" dur="5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50" dur="500"/>
                                        <p:tgtEl>
                                          <p:spTgt spid="5">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5">
                                            <p:txEl>
                                              <p:pRg st="7" end="7"/>
                                            </p:txEl>
                                          </p:spTgt>
                                        </p:tgtEl>
                                        <p:attrNameLst>
                                          <p:attrName>style.visibility</p:attrName>
                                        </p:attrNameLst>
                                      </p:cBhvr>
                                      <p:to>
                                        <p:strVal val="visible"/>
                                      </p:to>
                                    </p:set>
                                    <p:anim calcmode="lin" valueType="num">
                                      <p:cBhvr>
                                        <p:cTn id="55" dur="500" fill="hold"/>
                                        <p:tgtEl>
                                          <p:spTgt spid="5">
                                            <p:txEl>
                                              <p:pRg st="7" end="7"/>
                                            </p:txEl>
                                          </p:spTgt>
                                        </p:tgtEl>
                                        <p:attrNameLst>
                                          <p:attrName>ppt_w</p:attrName>
                                        </p:attrNameLst>
                                      </p:cBhvr>
                                      <p:tavLst>
                                        <p:tav tm="0">
                                          <p:val>
                                            <p:fltVal val="0"/>
                                          </p:val>
                                        </p:tav>
                                        <p:tav tm="100000">
                                          <p:val>
                                            <p:strVal val="#ppt_w"/>
                                          </p:val>
                                        </p:tav>
                                      </p:tavLst>
                                    </p:anim>
                                    <p:anim calcmode="lin" valueType="num">
                                      <p:cBhvr>
                                        <p:cTn id="56" dur="5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57" dur="500"/>
                                        <p:tgtEl>
                                          <p:spTgt spid="5">
                                            <p:txEl>
                                              <p:pRg st="7" end="7"/>
                                            </p:txEl>
                                          </p:spTgt>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5">
                                            <p:txEl>
                                              <p:pRg st="8" end="8"/>
                                            </p:txEl>
                                          </p:spTgt>
                                        </p:tgtEl>
                                        <p:attrNameLst>
                                          <p:attrName>style.visibility</p:attrName>
                                        </p:attrNameLst>
                                      </p:cBhvr>
                                      <p:to>
                                        <p:strVal val="visible"/>
                                      </p:to>
                                    </p:set>
                                    <p:anim calcmode="lin" valueType="num">
                                      <p:cBhvr>
                                        <p:cTn id="60" dur="500" fill="hold"/>
                                        <p:tgtEl>
                                          <p:spTgt spid="5">
                                            <p:txEl>
                                              <p:pRg st="8" end="8"/>
                                            </p:txEl>
                                          </p:spTgt>
                                        </p:tgtEl>
                                        <p:attrNameLst>
                                          <p:attrName>ppt_w</p:attrName>
                                        </p:attrNameLst>
                                      </p:cBhvr>
                                      <p:tavLst>
                                        <p:tav tm="0">
                                          <p:val>
                                            <p:fltVal val="0"/>
                                          </p:val>
                                        </p:tav>
                                        <p:tav tm="100000">
                                          <p:val>
                                            <p:strVal val="#ppt_w"/>
                                          </p:val>
                                        </p:tav>
                                      </p:tavLst>
                                    </p:anim>
                                    <p:anim calcmode="lin" valueType="num">
                                      <p:cBhvr>
                                        <p:cTn id="61" dur="500" fill="hold"/>
                                        <p:tgtEl>
                                          <p:spTgt spid="5">
                                            <p:txEl>
                                              <p:pRg st="8" end="8"/>
                                            </p:txEl>
                                          </p:spTgt>
                                        </p:tgtEl>
                                        <p:attrNameLst>
                                          <p:attrName>ppt_h</p:attrName>
                                        </p:attrNameLst>
                                      </p:cBhvr>
                                      <p:tavLst>
                                        <p:tav tm="0">
                                          <p:val>
                                            <p:fltVal val="0"/>
                                          </p:val>
                                        </p:tav>
                                        <p:tav tm="100000">
                                          <p:val>
                                            <p:strVal val="#ppt_h"/>
                                          </p:val>
                                        </p:tav>
                                      </p:tavLst>
                                    </p:anim>
                                    <p:animEffect transition="in" filter="fade">
                                      <p:cBhvr>
                                        <p:cTn id="62" dur="500"/>
                                        <p:tgtEl>
                                          <p:spTgt spid="5">
                                            <p:txEl>
                                              <p:pRg st="8" end="8"/>
                                            </p:txEl>
                                          </p:spTgt>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5">
                                            <p:txEl>
                                              <p:pRg st="9" end="9"/>
                                            </p:txEl>
                                          </p:spTgt>
                                        </p:tgtEl>
                                        <p:attrNameLst>
                                          <p:attrName>style.visibility</p:attrName>
                                        </p:attrNameLst>
                                      </p:cBhvr>
                                      <p:to>
                                        <p:strVal val="visible"/>
                                      </p:to>
                                    </p:set>
                                    <p:anim calcmode="lin" valueType="num">
                                      <p:cBhvr>
                                        <p:cTn id="65" dur="500" fill="hold"/>
                                        <p:tgtEl>
                                          <p:spTgt spid="5">
                                            <p:txEl>
                                              <p:pRg st="9" end="9"/>
                                            </p:txEl>
                                          </p:spTgt>
                                        </p:tgtEl>
                                        <p:attrNameLst>
                                          <p:attrName>ppt_w</p:attrName>
                                        </p:attrNameLst>
                                      </p:cBhvr>
                                      <p:tavLst>
                                        <p:tav tm="0">
                                          <p:val>
                                            <p:fltVal val="0"/>
                                          </p:val>
                                        </p:tav>
                                        <p:tav tm="100000">
                                          <p:val>
                                            <p:strVal val="#ppt_w"/>
                                          </p:val>
                                        </p:tav>
                                      </p:tavLst>
                                    </p:anim>
                                    <p:anim calcmode="lin" valueType="num">
                                      <p:cBhvr>
                                        <p:cTn id="66" dur="500" fill="hold"/>
                                        <p:tgtEl>
                                          <p:spTgt spid="5">
                                            <p:txEl>
                                              <p:pRg st="9" end="9"/>
                                            </p:txEl>
                                          </p:spTgt>
                                        </p:tgtEl>
                                        <p:attrNameLst>
                                          <p:attrName>ppt_h</p:attrName>
                                        </p:attrNameLst>
                                      </p:cBhvr>
                                      <p:tavLst>
                                        <p:tav tm="0">
                                          <p:val>
                                            <p:fltVal val="0"/>
                                          </p:val>
                                        </p:tav>
                                        <p:tav tm="100000">
                                          <p:val>
                                            <p:strVal val="#ppt_h"/>
                                          </p:val>
                                        </p:tav>
                                      </p:tavLst>
                                    </p:anim>
                                    <p:animEffect transition="in" filter="fade">
                                      <p:cBhvr>
                                        <p:cTn id="67" dur="500"/>
                                        <p:tgtEl>
                                          <p:spTgt spid="5">
                                            <p:txEl>
                                              <p:pRg st="9" end="9"/>
                                            </p:txEl>
                                          </p:spTgt>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
                                            <p:txEl>
                                              <p:pRg st="10" end="10"/>
                                            </p:txEl>
                                          </p:spTgt>
                                        </p:tgtEl>
                                        <p:attrNameLst>
                                          <p:attrName>style.visibility</p:attrName>
                                        </p:attrNameLst>
                                      </p:cBhvr>
                                      <p:to>
                                        <p:strVal val="visible"/>
                                      </p:to>
                                    </p:set>
                                    <p:anim calcmode="lin" valueType="num">
                                      <p:cBhvr>
                                        <p:cTn id="70" dur="500" fill="hold"/>
                                        <p:tgtEl>
                                          <p:spTgt spid="5">
                                            <p:txEl>
                                              <p:pRg st="10" end="10"/>
                                            </p:txEl>
                                          </p:spTgt>
                                        </p:tgtEl>
                                        <p:attrNameLst>
                                          <p:attrName>ppt_w</p:attrName>
                                        </p:attrNameLst>
                                      </p:cBhvr>
                                      <p:tavLst>
                                        <p:tav tm="0">
                                          <p:val>
                                            <p:fltVal val="0"/>
                                          </p:val>
                                        </p:tav>
                                        <p:tav tm="100000">
                                          <p:val>
                                            <p:strVal val="#ppt_w"/>
                                          </p:val>
                                        </p:tav>
                                      </p:tavLst>
                                    </p:anim>
                                    <p:anim calcmode="lin" valueType="num">
                                      <p:cBhvr>
                                        <p:cTn id="71" dur="500" fill="hold"/>
                                        <p:tgtEl>
                                          <p:spTgt spid="5">
                                            <p:txEl>
                                              <p:pRg st="10" end="10"/>
                                            </p:txEl>
                                          </p:spTgt>
                                        </p:tgtEl>
                                        <p:attrNameLst>
                                          <p:attrName>ppt_h</p:attrName>
                                        </p:attrNameLst>
                                      </p:cBhvr>
                                      <p:tavLst>
                                        <p:tav tm="0">
                                          <p:val>
                                            <p:fltVal val="0"/>
                                          </p:val>
                                        </p:tav>
                                        <p:tav tm="100000">
                                          <p:val>
                                            <p:strVal val="#ppt_h"/>
                                          </p:val>
                                        </p:tav>
                                      </p:tavLst>
                                    </p:anim>
                                    <p:animEffect transition="in" filter="fade">
                                      <p:cBhvr>
                                        <p:cTn id="72" dur="500"/>
                                        <p:tgtEl>
                                          <p:spTgt spid="5">
                                            <p:txEl>
                                              <p:pRg st="10" end="10"/>
                                            </p:txEl>
                                          </p:spTgt>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
                                            <p:txEl>
                                              <p:pRg st="11" end="11"/>
                                            </p:txEl>
                                          </p:spTgt>
                                        </p:tgtEl>
                                        <p:attrNameLst>
                                          <p:attrName>style.visibility</p:attrName>
                                        </p:attrNameLst>
                                      </p:cBhvr>
                                      <p:to>
                                        <p:strVal val="visible"/>
                                      </p:to>
                                    </p:set>
                                    <p:anim calcmode="lin" valueType="num">
                                      <p:cBhvr>
                                        <p:cTn id="75" dur="500" fill="hold"/>
                                        <p:tgtEl>
                                          <p:spTgt spid="5">
                                            <p:txEl>
                                              <p:pRg st="11" end="11"/>
                                            </p:txEl>
                                          </p:spTgt>
                                        </p:tgtEl>
                                        <p:attrNameLst>
                                          <p:attrName>ppt_w</p:attrName>
                                        </p:attrNameLst>
                                      </p:cBhvr>
                                      <p:tavLst>
                                        <p:tav tm="0">
                                          <p:val>
                                            <p:fltVal val="0"/>
                                          </p:val>
                                        </p:tav>
                                        <p:tav tm="100000">
                                          <p:val>
                                            <p:strVal val="#ppt_w"/>
                                          </p:val>
                                        </p:tav>
                                      </p:tavLst>
                                    </p:anim>
                                    <p:anim calcmode="lin" valueType="num">
                                      <p:cBhvr>
                                        <p:cTn id="76" dur="500" fill="hold"/>
                                        <p:tgtEl>
                                          <p:spTgt spid="5">
                                            <p:txEl>
                                              <p:pRg st="11" end="11"/>
                                            </p:txEl>
                                          </p:spTgt>
                                        </p:tgtEl>
                                        <p:attrNameLst>
                                          <p:attrName>ppt_h</p:attrName>
                                        </p:attrNameLst>
                                      </p:cBhvr>
                                      <p:tavLst>
                                        <p:tav tm="0">
                                          <p:val>
                                            <p:fltVal val="0"/>
                                          </p:val>
                                        </p:tav>
                                        <p:tav tm="100000">
                                          <p:val>
                                            <p:strVal val="#ppt_h"/>
                                          </p:val>
                                        </p:tav>
                                      </p:tavLst>
                                    </p:anim>
                                    <p:animEffect transition="in" filter="fade">
                                      <p:cBhvr>
                                        <p:cTn id="77" dur="500"/>
                                        <p:tgtEl>
                                          <p:spTgt spid="5">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pPr algn="ctr"/>
            <a:r>
              <a:rPr lang="tr-TR" sz="2800" dirty="0" smtClean="0"/>
              <a:t>32. </a:t>
            </a:r>
            <a:r>
              <a:rPr lang="tr-TR" sz="2800" dirty="0" err="1" smtClean="0"/>
              <a:t>EKS'lerin</a:t>
            </a:r>
            <a:r>
              <a:rPr lang="tr-TR" sz="2800" dirty="0" smtClean="0"/>
              <a:t> </a:t>
            </a:r>
            <a:r>
              <a:rPr lang="tr-TR" sz="2800" dirty="0"/>
              <a:t>çalışmasında önemli rol oynayan ağ ve sahadaki iletişim cihazlarının konfigürasyon yedeklerinin </a:t>
            </a:r>
            <a:r>
              <a:rPr lang="tr-TR" sz="2800" dirty="0" smtClean="0"/>
              <a:t>olmaması</a:t>
            </a:r>
            <a:endParaRPr lang="tr-TR" sz="2800" dirty="0"/>
          </a:p>
        </p:txBody>
      </p:sp>
      <p:sp>
        <p:nvSpPr>
          <p:cNvPr id="5" name="İçerik Yer Tutucusu 4"/>
          <p:cNvSpPr>
            <a:spLocks noGrp="1"/>
          </p:cNvSpPr>
          <p:nvPr>
            <p:ph idx="1"/>
          </p:nvPr>
        </p:nvSpPr>
        <p:spPr>
          <a:xfrm>
            <a:off x="971801" y="2254447"/>
            <a:ext cx="4869887" cy="1689230"/>
          </a:xfrm>
        </p:spPr>
        <p:txBody>
          <a:bodyPr/>
          <a:lstStyle/>
          <a:p>
            <a:r>
              <a:rPr lang="tr-TR" b="1" dirty="0" smtClean="0"/>
              <a:t>Acil Durum Planlaması</a:t>
            </a:r>
          </a:p>
          <a:p>
            <a:pPr lvl="1"/>
            <a:r>
              <a:rPr lang="tr-TR" dirty="0" smtClean="0"/>
              <a:t>Acil Durum Planı Politikasının geliştirilmesi</a:t>
            </a:r>
          </a:p>
          <a:p>
            <a:pPr lvl="1"/>
            <a:r>
              <a:rPr lang="tr-TR" dirty="0" smtClean="0"/>
              <a:t>Felaket Kurtarma Planlaması</a:t>
            </a:r>
          </a:p>
          <a:p>
            <a:pPr lvl="1"/>
            <a:r>
              <a:rPr lang="tr-TR" dirty="0" smtClean="0"/>
              <a:t>Bilgi Sistemleri Yedeklemesi</a:t>
            </a:r>
          </a:p>
          <a:p>
            <a:pPr marL="201168" lvl="1" indent="0">
              <a:buNone/>
            </a:pPr>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35</a:t>
            </a:fld>
            <a:endParaRPr lang="en-US"/>
          </a:p>
        </p:txBody>
      </p:sp>
      <p:sp>
        <p:nvSpPr>
          <p:cNvPr id="4" name="Dikdörtgen 3"/>
          <p:cNvSpPr/>
          <p:nvPr/>
        </p:nvSpPr>
        <p:spPr>
          <a:xfrm>
            <a:off x="10436366" y="5795029"/>
            <a:ext cx="1526380" cy="369332"/>
          </a:xfrm>
          <a:prstGeom prst="rect">
            <a:avLst/>
          </a:prstGeom>
        </p:spPr>
        <p:txBody>
          <a:bodyPr wrap="none">
            <a:spAutoFit/>
          </a:bodyPr>
          <a:lstStyle/>
          <a:p>
            <a:r>
              <a:rPr lang="tr-TR" dirty="0">
                <a:solidFill>
                  <a:srgbClr val="FF0000"/>
                </a:solidFill>
              </a:rPr>
              <a:t>K6.1 K6.2 K6.3</a:t>
            </a:r>
          </a:p>
        </p:txBody>
      </p:sp>
      <p:pic>
        <p:nvPicPr>
          <p:cNvPr id="6" name="Resim 5"/>
          <p:cNvPicPr>
            <a:picLocks noChangeAspect="1"/>
          </p:cNvPicPr>
          <p:nvPr/>
        </p:nvPicPr>
        <p:blipFill>
          <a:blip r:embed="rId3"/>
          <a:stretch>
            <a:fillRect/>
          </a:stretch>
        </p:blipFill>
        <p:spPr>
          <a:xfrm>
            <a:off x="5841688" y="1748422"/>
            <a:ext cx="5104668" cy="2957185"/>
          </a:xfrm>
          <a:prstGeom prst="rect">
            <a:avLst/>
          </a:prstGeom>
        </p:spPr>
      </p:pic>
    </p:spTree>
    <p:extLst>
      <p:ext uri="{BB962C8B-B14F-4D97-AF65-F5344CB8AC3E}">
        <p14:creationId xmlns:p14="http://schemas.microsoft.com/office/powerpoint/2010/main" val="10459969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5">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5">
                                            <p:txEl>
                                              <p:pRg st="1" end="1"/>
                                            </p:tx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p:cTn id="19" dur="1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5">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5">
                                            <p:txEl>
                                              <p:pRg st="2" end="2"/>
                                            </p:txEl>
                                          </p:spTgt>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p:cTn id="25" dur="1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5">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5">
                                            <p:txEl>
                                              <p:pRg st="3" end="3"/>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pPr algn="ctr"/>
            <a:r>
              <a:rPr lang="tr-TR" sz="2800" dirty="0" smtClean="0"/>
              <a:t>33. </a:t>
            </a:r>
            <a:r>
              <a:rPr lang="tr-TR" sz="2800" dirty="0" err="1" smtClean="0"/>
              <a:t>EKS'ler</a:t>
            </a:r>
            <a:r>
              <a:rPr lang="tr-TR" sz="2800" dirty="0" smtClean="0"/>
              <a:t> </a:t>
            </a:r>
            <a:r>
              <a:rPr lang="tr-TR" sz="2800" dirty="0"/>
              <a:t>dahilindeki web </a:t>
            </a:r>
            <a:r>
              <a:rPr lang="tr-TR" sz="2800" dirty="0" err="1"/>
              <a:t>arayüzlü</a:t>
            </a:r>
            <a:r>
              <a:rPr lang="tr-TR" sz="2800" dirty="0"/>
              <a:t> sistemlerin (HMI vb.) web güvenliğine özel teknolojiler ile </a:t>
            </a:r>
            <a:r>
              <a:rPr lang="tr-TR" sz="2800" dirty="0" smtClean="0"/>
              <a:t>korunmaması</a:t>
            </a:r>
            <a:endParaRPr lang="tr-TR" sz="2800" dirty="0"/>
          </a:p>
        </p:txBody>
      </p:sp>
      <p:sp>
        <p:nvSpPr>
          <p:cNvPr id="4" name="İçerik Yer Tutucusu 3"/>
          <p:cNvSpPr>
            <a:spLocks noGrp="1"/>
          </p:cNvSpPr>
          <p:nvPr>
            <p:ph idx="1"/>
          </p:nvPr>
        </p:nvSpPr>
        <p:spPr>
          <a:xfrm>
            <a:off x="371417" y="1466294"/>
            <a:ext cx="6359322" cy="1387238"/>
          </a:xfrm>
        </p:spPr>
        <p:txBody>
          <a:bodyPr>
            <a:normAutofit/>
          </a:bodyPr>
          <a:lstStyle/>
          <a:p>
            <a:pPr algn="just"/>
            <a:r>
              <a:rPr lang="tr-TR" b="1" dirty="0" smtClean="0"/>
              <a:t>Hizmet Engelleme Saldırılarından Korunma</a:t>
            </a:r>
          </a:p>
          <a:p>
            <a:pPr algn="just"/>
            <a:r>
              <a:rPr lang="tr-TR" dirty="0"/>
              <a:t>S</a:t>
            </a:r>
            <a:r>
              <a:rPr lang="tr-TR" dirty="0" smtClean="0"/>
              <a:t>ınır </a:t>
            </a:r>
            <a:r>
              <a:rPr lang="tr-TR" dirty="0"/>
              <a:t>koruma </a:t>
            </a:r>
            <a:r>
              <a:rPr lang="tr-TR" dirty="0" smtClean="0"/>
              <a:t>teknolojileri, </a:t>
            </a:r>
            <a:r>
              <a:rPr lang="tr-TR" dirty="0"/>
              <a:t>kurumsal ağlardaki bilgi sistemi bileşenlerini, hizmet engelleme saldırılarının gerçekleşmesini önlemek için belirli paket türlerini filtreleyebilir</a:t>
            </a:r>
            <a:r>
              <a:rPr lang="tr-TR" dirty="0" smtClean="0"/>
              <a:t>.</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36</a:t>
            </a:fld>
            <a:endParaRPr lang="en-US"/>
          </a:p>
        </p:txBody>
      </p:sp>
      <p:sp>
        <p:nvSpPr>
          <p:cNvPr id="5" name="Dikdörtgen 4"/>
          <p:cNvSpPr/>
          <p:nvPr/>
        </p:nvSpPr>
        <p:spPr>
          <a:xfrm>
            <a:off x="11155680" y="5746903"/>
            <a:ext cx="538930" cy="369332"/>
          </a:xfrm>
          <a:prstGeom prst="rect">
            <a:avLst/>
          </a:prstGeom>
        </p:spPr>
        <p:txBody>
          <a:bodyPr wrap="none">
            <a:spAutoFit/>
          </a:bodyPr>
          <a:lstStyle/>
          <a:p>
            <a:r>
              <a:rPr lang="tr-TR" dirty="0" smtClean="0">
                <a:solidFill>
                  <a:srgbClr val="FF0000"/>
                </a:solidFill>
              </a:rPr>
              <a:t>K16</a:t>
            </a:r>
            <a:endParaRPr lang="tr-TR" dirty="0">
              <a:solidFill>
                <a:srgbClr val="FF0000"/>
              </a:solidFill>
            </a:endParaRPr>
          </a:p>
        </p:txBody>
      </p:sp>
      <p:sp>
        <p:nvSpPr>
          <p:cNvPr id="6" name="Dikdörtgen 5"/>
          <p:cNvSpPr/>
          <p:nvPr/>
        </p:nvSpPr>
        <p:spPr>
          <a:xfrm>
            <a:off x="5113098" y="3295720"/>
            <a:ext cx="6764676" cy="2616101"/>
          </a:xfrm>
          <a:prstGeom prst="rect">
            <a:avLst/>
          </a:prstGeom>
        </p:spPr>
        <p:txBody>
          <a:bodyPr wrap="square">
            <a:spAutoFit/>
          </a:bodyPr>
          <a:lstStyle/>
          <a:p>
            <a:r>
              <a:rPr lang="tr-TR" sz="2000" b="1" dirty="0"/>
              <a:t>Sınır </a:t>
            </a:r>
            <a:r>
              <a:rPr lang="tr-TR" sz="2000" b="1" dirty="0" smtClean="0"/>
              <a:t>Güvenliği</a:t>
            </a:r>
          </a:p>
          <a:p>
            <a:endParaRPr lang="tr-TR" b="1" dirty="0"/>
          </a:p>
          <a:p>
            <a:pPr algn="just"/>
            <a:r>
              <a:rPr lang="tr-TR" dirty="0"/>
              <a:t>Organizasyon, bilgi sistemlerinin dış sınırında ve sistem içerisindeki kritik noktalarda iletişimi izler ve kontrol eder. Kurumsal ağlar içerisinde fiziksel ve mantıksal ağ yapılandırmaları, ağların ayrılması, ağlar arası sınır güvenlik kontrolleri uygulanabilir. Harici ağlar, internet vb. ile iletişim ihtiyacı varsa kurumsal güvenlik mimarisine göre düzenlenmiş sınır savunması teknolojileri kullanılır ve sınır güvenliği sağlanır.</a:t>
            </a:r>
          </a:p>
        </p:txBody>
      </p:sp>
      <p:pic>
        <p:nvPicPr>
          <p:cNvPr id="7" name="Resim 6"/>
          <p:cNvPicPr>
            <a:picLocks noChangeAspect="1"/>
          </p:cNvPicPr>
          <p:nvPr/>
        </p:nvPicPr>
        <p:blipFill>
          <a:blip r:embed="rId3"/>
          <a:stretch>
            <a:fillRect/>
          </a:stretch>
        </p:blipFill>
        <p:spPr>
          <a:xfrm>
            <a:off x="7778949" y="1442630"/>
            <a:ext cx="3211840" cy="1932166"/>
          </a:xfrm>
          <a:prstGeom prst="rect">
            <a:avLst/>
          </a:prstGeom>
        </p:spPr>
      </p:pic>
      <p:pic>
        <p:nvPicPr>
          <p:cNvPr id="8" name="Resim 7"/>
          <p:cNvPicPr>
            <a:picLocks noChangeAspect="1"/>
          </p:cNvPicPr>
          <p:nvPr/>
        </p:nvPicPr>
        <p:blipFill>
          <a:blip r:embed="rId4"/>
          <a:stretch>
            <a:fillRect/>
          </a:stretch>
        </p:blipFill>
        <p:spPr>
          <a:xfrm>
            <a:off x="995575" y="3374796"/>
            <a:ext cx="3501009" cy="2625757"/>
          </a:xfrm>
          <a:prstGeom prst="rect">
            <a:avLst/>
          </a:prstGeom>
        </p:spPr>
      </p:pic>
    </p:spTree>
    <p:extLst>
      <p:ext uri="{BB962C8B-B14F-4D97-AF65-F5344CB8AC3E}">
        <p14:creationId xmlns:p14="http://schemas.microsoft.com/office/powerpoint/2010/main" val="4230052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p:cTn id="14"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4">
                                            <p:txEl>
                                              <p:pRg st="1" end="1"/>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par>
                                <p:cTn id="27" presetID="2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pPr algn="ctr"/>
            <a:r>
              <a:rPr lang="tr-TR" sz="2800" dirty="0" smtClean="0"/>
              <a:t>34. Ekipmanlara </a:t>
            </a:r>
            <a:r>
              <a:rPr lang="tr-TR" sz="2800" dirty="0"/>
              <a:t>komut gönderebilen sistemlere zararlı yazılım bulaşması/ele </a:t>
            </a:r>
            <a:r>
              <a:rPr lang="tr-TR" sz="2800" dirty="0" smtClean="0"/>
              <a:t>geçirilmesi</a:t>
            </a:r>
            <a:endParaRPr lang="tr-TR" sz="2800" dirty="0"/>
          </a:p>
        </p:txBody>
      </p:sp>
      <p:sp>
        <p:nvSpPr>
          <p:cNvPr id="5" name="İçerik Yer Tutucusu 4"/>
          <p:cNvSpPr>
            <a:spLocks noGrp="1"/>
          </p:cNvSpPr>
          <p:nvPr>
            <p:ph idx="1"/>
          </p:nvPr>
        </p:nvSpPr>
        <p:spPr>
          <a:xfrm>
            <a:off x="4825135" y="1731921"/>
            <a:ext cx="6687373" cy="3621725"/>
          </a:xfrm>
        </p:spPr>
        <p:txBody>
          <a:bodyPr>
            <a:normAutofit/>
          </a:bodyPr>
          <a:lstStyle/>
          <a:p>
            <a:r>
              <a:rPr lang="tr-TR" b="1" dirty="0" smtClean="0"/>
              <a:t>Zararlı Yazılımdan Korunma</a:t>
            </a:r>
          </a:p>
          <a:p>
            <a:pPr algn="just"/>
            <a:r>
              <a:rPr lang="tr-TR" dirty="0" smtClean="0"/>
              <a:t>Zararlı </a:t>
            </a:r>
            <a:r>
              <a:rPr lang="tr-TR" dirty="0"/>
              <a:t>yazılım ve kötü niyetli kodları tespit etmek ve ortadan kaldırmak için bilgi sistemi giriş ve çıkış noktalarında kötü niyetli kod koruma mekanizmaları </a:t>
            </a:r>
            <a:r>
              <a:rPr lang="tr-TR" dirty="0" smtClean="0"/>
              <a:t>kullanılır. </a:t>
            </a:r>
            <a:endParaRPr lang="tr-TR" dirty="0"/>
          </a:p>
          <a:p>
            <a:pPr algn="just"/>
            <a:r>
              <a:rPr lang="tr-TR" dirty="0"/>
              <a:t>Kötü amaçlı kod koruma mekanizmaları arasında, </a:t>
            </a:r>
            <a:r>
              <a:rPr lang="tr-TR" dirty="0" smtClean="0"/>
              <a:t>anti-virüs </a:t>
            </a:r>
            <a:r>
              <a:rPr lang="tr-TR" dirty="0"/>
              <a:t>imza tanımları ve istihbarata dayalı teknolojiler bulunur. </a:t>
            </a:r>
            <a:r>
              <a:rPr lang="tr-TR" dirty="0" smtClean="0"/>
              <a:t>Bu araçlar </a:t>
            </a:r>
            <a:r>
              <a:rPr lang="tr-TR" dirty="0"/>
              <a:t>EKS üzerindeki potansiyel etkilerini en aza indirgemek üzere </a:t>
            </a:r>
            <a:r>
              <a:rPr lang="tr-TR" dirty="0" smtClean="0"/>
              <a:t>yapılandırılmalıdır. Telafi </a:t>
            </a:r>
            <a:r>
              <a:rPr lang="tr-TR" dirty="0"/>
              <a:t>edici kontrol örnekleri arasında trafik izleme vardır.</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37</a:t>
            </a:fld>
            <a:endParaRPr lang="en-US"/>
          </a:p>
        </p:txBody>
      </p:sp>
      <p:sp>
        <p:nvSpPr>
          <p:cNvPr id="4" name="Dikdörtgen 3"/>
          <p:cNvSpPr/>
          <p:nvPr/>
        </p:nvSpPr>
        <p:spPr>
          <a:xfrm>
            <a:off x="11155680" y="5746903"/>
            <a:ext cx="713657" cy="369332"/>
          </a:xfrm>
          <a:prstGeom prst="rect">
            <a:avLst/>
          </a:prstGeom>
        </p:spPr>
        <p:txBody>
          <a:bodyPr wrap="none">
            <a:spAutoFit/>
          </a:bodyPr>
          <a:lstStyle/>
          <a:p>
            <a:r>
              <a:rPr lang="tr-TR" dirty="0">
                <a:solidFill>
                  <a:srgbClr val="FF0000"/>
                </a:solidFill>
              </a:rPr>
              <a:t>K17.1</a:t>
            </a:r>
          </a:p>
        </p:txBody>
      </p:sp>
      <p:pic>
        <p:nvPicPr>
          <p:cNvPr id="6" name="Resim 5"/>
          <p:cNvPicPr>
            <a:picLocks noChangeAspect="1"/>
          </p:cNvPicPr>
          <p:nvPr/>
        </p:nvPicPr>
        <p:blipFill>
          <a:blip r:embed="rId3"/>
          <a:stretch>
            <a:fillRect/>
          </a:stretch>
        </p:blipFill>
        <p:spPr>
          <a:xfrm>
            <a:off x="585444" y="1305780"/>
            <a:ext cx="4032904" cy="4032904"/>
          </a:xfrm>
          <a:prstGeom prst="rect">
            <a:avLst/>
          </a:prstGeom>
        </p:spPr>
      </p:pic>
    </p:spTree>
    <p:extLst>
      <p:ext uri="{BB962C8B-B14F-4D97-AF65-F5344CB8AC3E}">
        <p14:creationId xmlns:p14="http://schemas.microsoft.com/office/powerpoint/2010/main" val="21925668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5">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 calcmode="lin" valueType="num">
                                      <p:cBhvr>
                                        <p:cTn id="19"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5">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 calcmode="lin" valueType="num">
                                      <p:cBhvr>
                                        <p:cTn id="26" dur="5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lvl="0" algn="ctr"/>
            <a:r>
              <a:rPr lang="tr-TR" sz="2800" dirty="0" smtClean="0"/>
              <a:t>35. Kullanılan </a:t>
            </a:r>
            <a:r>
              <a:rPr lang="tr-TR" sz="2800" dirty="0" err="1"/>
              <a:t>EKS'lerin</a:t>
            </a:r>
            <a:r>
              <a:rPr lang="tr-TR" sz="2800" dirty="0"/>
              <a:t> üreticilerinin bilinen zafiyetlerinin giderilmemiş olması</a:t>
            </a:r>
          </a:p>
        </p:txBody>
      </p:sp>
      <p:sp>
        <p:nvSpPr>
          <p:cNvPr id="5" name="İçerik Yer Tutucusu 4"/>
          <p:cNvSpPr>
            <a:spLocks noGrp="1"/>
          </p:cNvSpPr>
          <p:nvPr>
            <p:ph idx="1"/>
          </p:nvPr>
        </p:nvSpPr>
        <p:spPr>
          <a:xfrm>
            <a:off x="1097280" y="1346201"/>
            <a:ext cx="10058400" cy="1321585"/>
          </a:xfrm>
        </p:spPr>
        <p:txBody>
          <a:bodyPr/>
          <a:lstStyle/>
          <a:p>
            <a:r>
              <a:rPr lang="tr-TR" b="1" dirty="0" smtClean="0"/>
              <a:t>Güvenlik Değerlendirme</a:t>
            </a:r>
          </a:p>
          <a:p>
            <a:pPr algn="just"/>
            <a:r>
              <a:rPr lang="tr-TR" sz="1800" dirty="0" smtClean="0"/>
              <a:t>Tüm EKS bileşenlerinin üreticileri tarafından yayınlanmış yamaların zamanında ve uygun yöntemlerle uygulanması gerekir.</a:t>
            </a:r>
            <a:endParaRPr lang="tr-TR" b="1" dirty="0" smtClean="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38</a:t>
            </a:fld>
            <a:endParaRPr lang="en-US"/>
          </a:p>
        </p:txBody>
      </p:sp>
      <p:pic>
        <p:nvPicPr>
          <p:cNvPr id="4" name="Resim 3"/>
          <p:cNvPicPr>
            <a:picLocks noChangeAspect="1"/>
          </p:cNvPicPr>
          <p:nvPr/>
        </p:nvPicPr>
        <p:blipFill>
          <a:blip r:embed="rId3"/>
          <a:stretch>
            <a:fillRect/>
          </a:stretch>
        </p:blipFill>
        <p:spPr>
          <a:xfrm>
            <a:off x="1097280" y="2667786"/>
            <a:ext cx="4015292" cy="2717014"/>
          </a:xfrm>
          <a:prstGeom prst="rect">
            <a:avLst/>
          </a:prstGeom>
        </p:spPr>
      </p:pic>
      <p:sp>
        <p:nvSpPr>
          <p:cNvPr id="6" name="Dikdörtgen 5"/>
          <p:cNvSpPr/>
          <p:nvPr/>
        </p:nvSpPr>
        <p:spPr>
          <a:xfrm>
            <a:off x="5112572" y="2843119"/>
            <a:ext cx="6096000" cy="1938992"/>
          </a:xfrm>
          <a:prstGeom prst="rect">
            <a:avLst/>
          </a:prstGeom>
        </p:spPr>
        <p:txBody>
          <a:bodyPr>
            <a:spAutoFit/>
          </a:bodyPr>
          <a:lstStyle/>
          <a:p>
            <a:pPr algn="just"/>
            <a:r>
              <a:rPr lang="tr-TR" sz="2400" dirty="0" smtClean="0"/>
              <a:t>Yamalar sistem </a:t>
            </a:r>
            <a:r>
              <a:rPr lang="tr-TR" sz="2400" dirty="0"/>
              <a:t>üzerinde aktifleştirilmeden önce test edilmelidir. Bu testlerde, yeni güncellemenin olan sorunlara çözüm sağladığı ve daha önceden bulunan uygulamalarla tutarsızlık göstermediği doğrulanmalıdır.</a:t>
            </a:r>
          </a:p>
        </p:txBody>
      </p:sp>
    </p:spTree>
    <p:extLst>
      <p:ext uri="{BB962C8B-B14F-4D97-AF65-F5344CB8AC3E}">
        <p14:creationId xmlns:p14="http://schemas.microsoft.com/office/powerpoint/2010/main" val="677386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arn(inVertic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1676" y="2462587"/>
            <a:ext cx="4854804" cy="3637606"/>
          </a:xfrm>
          <a:prstGeom prst="rect">
            <a:avLst/>
          </a:prstGeom>
        </p:spPr>
      </p:pic>
      <p:sp>
        <p:nvSpPr>
          <p:cNvPr id="2" name="Unvan 1"/>
          <p:cNvSpPr>
            <a:spLocks noGrp="1"/>
          </p:cNvSpPr>
          <p:nvPr>
            <p:ph type="title"/>
          </p:nvPr>
        </p:nvSpPr>
        <p:spPr/>
        <p:txBody>
          <a:bodyPr>
            <a:normAutofit/>
          </a:bodyPr>
          <a:lstStyle/>
          <a:p>
            <a:pPr algn="ctr"/>
            <a:r>
              <a:rPr lang="tr-TR" sz="2800" dirty="0" smtClean="0"/>
              <a:t>36. </a:t>
            </a:r>
            <a:r>
              <a:rPr lang="tr-TR" sz="2800" dirty="0" err="1" smtClean="0"/>
              <a:t>EKS'lerdeki</a:t>
            </a:r>
            <a:r>
              <a:rPr lang="tr-TR" sz="2800" dirty="0" smtClean="0"/>
              <a:t> </a:t>
            </a:r>
            <a:r>
              <a:rPr lang="tr-TR" sz="2800" dirty="0"/>
              <a:t>zafiyetlerin tespitine yönelik zafiyet taraması </a:t>
            </a:r>
            <a:r>
              <a:rPr lang="tr-TR" sz="2800" dirty="0" smtClean="0"/>
              <a:t>yapılmaması</a:t>
            </a:r>
            <a:endParaRPr lang="tr-TR" sz="2800" dirty="0"/>
          </a:p>
        </p:txBody>
      </p:sp>
      <p:sp>
        <p:nvSpPr>
          <p:cNvPr id="5" name="İçerik Yer Tutucusu 4"/>
          <p:cNvSpPr>
            <a:spLocks noGrp="1"/>
          </p:cNvSpPr>
          <p:nvPr>
            <p:ph idx="1"/>
          </p:nvPr>
        </p:nvSpPr>
        <p:spPr>
          <a:xfrm>
            <a:off x="1097280" y="1346201"/>
            <a:ext cx="10058400" cy="1283877"/>
          </a:xfrm>
        </p:spPr>
        <p:txBody>
          <a:bodyPr/>
          <a:lstStyle/>
          <a:p>
            <a:pPr marL="201168" lvl="1" indent="0" algn="just">
              <a:buNone/>
            </a:pPr>
            <a:r>
              <a:rPr lang="tr-TR" b="1" dirty="0" smtClean="0"/>
              <a:t>Zafiyet Taraması</a:t>
            </a:r>
          </a:p>
          <a:p>
            <a:pPr marL="201168" lvl="1" indent="0" algn="just">
              <a:buNone/>
            </a:pPr>
            <a:r>
              <a:rPr lang="tr-TR" dirty="0"/>
              <a:t>Belirli periyotlarla ve sistemleri/uygulamaları potansiyel olarak etkileyen yeni güvenlik açıkları tespit edildiğinde veya duyurulduğunda, bilgi sistemindeki ve üzerlerinde koşan uygulamalardaki güvenlik açıklarını tarar</a:t>
            </a:r>
            <a:r>
              <a:rPr lang="tr-TR" dirty="0" smtClean="0"/>
              <a:t>.</a:t>
            </a:r>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39</a:t>
            </a:fld>
            <a:endParaRPr lang="en-US"/>
          </a:p>
        </p:txBody>
      </p:sp>
      <p:sp>
        <p:nvSpPr>
          <p:cNvPr id="4" name="Dikdörtgen 3"/>
          <p:cNvSpPr/>
          <p:nvPr/>
        </p:nvSpPr>
        <p:spPr>
          <a:xfrm>
            <a:off x="10319347" y="5730861"/>
            <a:ext cx="1643399" cy="369332"/>
          </a:xfrm>
          <a:prstGeom prst="rect">
            <a:avLst/>
          </a:prstGeom>
        </p:spPr>
        <p:txBody>
          <a:bodyPr wrap="none">
            <a:spAutoFit/>
          </a:bodyPr>
          <a:lstStyle/>
          <a:p>
            <a:r>
              <a:rPr lang="tr-TR" dirty="0">
                <a:solidFill>
                  <a:srgbClr val="FF0000"/>
                </a:solidFill>
              </a:rPr>
              <a:t>K4.1 K4.3 K14.2</a:t>
            </a:r>
          </a:p>
        </p:txBody>
      </p:sp>
      <p:sp>
        <p:nvSpPr>
          <p:cNvPr id="8" name="Dikdörtgen 7"/>
          <p:cNvSpPr/>
          <p:nvPr/>
        </p:nvSpPr>
        <p:spPr>
          <a:xfrm>
            <a:off x="5174914" y="4113315"/>
            <a:ext cx="6096000" cy="1477328"/>
          </a:xfrm>
          <a:prstGeom prst="rect">
            <a:avLst/>
          </a:prstGeom>
        </p:spPr>
        <p:txBody>
          <a:bodyPr>
            <a:spAutoFit/>
          </a:bodyPr>
          <a:lstStyle/>
          <a:p>
            <a:pPr algn="just"/>
            <a:r>
              <a:rPr lang="tr-TR" dirty="0"/>
              <a:t>Sisteme erişim hakkı olan bir takım kurulup, bu kişiler sistemi </a:t>
            </a:r>
            <a:r>
              <a:rPr lang="tr-TR" dirty="0" err="1"/>
              <a:t>varolan</a:t>
            </a:r>
            <a:r>
              <a:rPr lang="tr-TR" dirty="0"/>
              <a:t> ve tanımlanmış güvenlik zaafiyetlerine karşı taramalıdırlar. Yapılan taramaların sonucunda, sistemin açıkları derlenip, bütün açık noktalar için hassasiyet şeması </a:t>
            </a:r>
            <a:r>
              <a:rPr lang="tr-TR" dirty="0" smtClean="0"/>
              <a:t>oluşturulmalıdır.</a:t>
            </a:r>
            <a:endParaRPr lang="tr-TR" dirty="0"/>
          </a:p>
        </p:txBody>
      </p:sp>
    </p:spTree>
    <p:extLst>
      <p:ext uri="{BB962C8B-B14F-4D97-AF65-F5344CB8AC3E}">
        <p14:creationId xmlns:p14="http://schemas.microsoft.com/office/powerpoint/2010/main" val="1590354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37. </a:t>
            </a:r>
            <a:r>
              <a:rPr lang="tr-TR" sz="2800" dirty="0" err="1" smtClean="0"/>
              <a:t>EKS'lerin</a:t>
            </a:r>
            <a:r>
              <a:rPr lang="tr-TR" sz="2800" dirty="0" smtClean="0"/>
              <a:t>/</a:t>
            </a:r>
            <a:r>
              <a:rPr lang="tr-TR" sz="2800" dirty="0" err="1" smtClean="0"/>
              <a:t>EKS'lerin</a:t>
            </a:r>
            <a:r>
              <a:rPr lang="tr-TR" sz="2800" dirty="0" smtClean="0"/>
              <a:t> </a:t>
            </a:r>
            <a:r>
              <a:rPr lang="tr-TR" sz="2800" dirty="0"/>
              <a:t>işletiminde kritik olan sistemlerin </a:t>
            </a:r>
            <a:r>
              <a:rPr lang="tr-TR" sz="2800" dirty="0" err="1"/>
              <a:t>yedekliliğinin</a:t>
            </a:r>
            <a:r>
              <a:rPr lang="tr-TR" sz="2800" dirty="0"/>
              <a:t> sağlanmamış </a:t>
            </a:r>
            <a:r>
              <a:rPr lang="tr-TR" sz="2800" dirty="0" smtClean="0"/>
              <a:t>olması</a:t>
            </a:r>
            <a:endParaRPr lang="tr-TR" sz="2800" dirty="0"/>
          </a:p>
        </p:txBody>
      </p:sp>
      <p:sp>
        <p:nvSpPr>
          <p:cNvPr id="5" name="İçerik Yer Tutucusu 4"/>
          <p:cNvSpPr>
            <a:spLocks noGrp="1"/>
          </p:cNvSpPr>
          <p:nvPr>
            <p:ph idx="1"/>
          </p:nvPr>
        </p:nvSpPr>
        <p:spPr>
          <a:xfrm>
            <a:off x="409124" y="1454082"/>
            <a:ext cx="6265054" cy="2358533"/>
          </a:xfrm>
        </p:spPr>
        <p:txBody>
          <a:bodyPr>
            <a:normAutofit/>
          </a:bodyPr>
          <a:lstStyle/>
          <a:p>
            <a:pPr marL="91440" lvl="1" indent="-91440" algn="just">
              <a:spcBef>
                <a:spcPts val="1200"/>
              </a:spcBef>
              <a:spcAft>
                <a:spcPts val="200"/>
              </a:spcAft>
              <a:buClr>
                <a:schemeClr val="accent1"/>
              </a:buClr>
              <a:buSzPct val="100000"/>
              <a:buFont typeface="Calibri" panose="020F0502020204030204" pitchFamily="34" charset="0"/>
              <a:buChar char=" "/>
            </a:pPr>
            <a:r>
              <a:rPr lang="tr-TR" dirty="0"/>
              <a:t>S</a:t>
            </a:r>
            <a:r>
              <a:rPr lang="tr-TR" dirty="0" smtClean="0"/>
              <a:t>istem seviyesi bilgilerinin düzenli yedeklenmesinin sağlanması</a:t>
            </a:r>
          </a:p>
          <a:p>
            <a:pPr marL="468630" lvl="2" indent="-285750" algn="just">
              <a:spcBef>
                <a:spcPts val="1200"/>
              </a:spcBef>
              <a:spcAft>
                <a:spcPts val="200"/>
              </a:spcAft>
              <a:buClr>
                <a:schemeClr val="accent1"/>
              </a:buClr>
              <a:buSzPct val="100000"/>
            </a:pPr>
            <a:r>
              <a:rPr lang="tr-TR" sz="1800" dirty="0" smtClean="0"/>
              <a:t>Sistem </a:t>
            </a:r>
            <a:r>
              <a:rPr lang="tr-TR" sz="1800" dirty="0"/>
              <a:t>durum bilgisi, </a:t>
            </a:r>
            <a:endParaRPr lang="tr-TR" sz="1800" dirty="0" smtClean="0"/>
          </a:p>
          <a:p>
            <a:pPr marL="468630" lvl="2" indent="-285750" algn="just">
              <a:spcBef>
                <a:spcPts val="1200"/>
              </a:spcBef>
              <a:spcAft>
                <a:spcPts val="200"/>
              </a:spcAft>
              <a:buClr>
                <a:schemeClr val="accent1"/>
              </a:buClr>
              <a:buSzPct val="100000"/>
            </a:pPr>
            <a:r>
              <a:rPr lang="tr-TR" sz="1800" dirty="0"/>
              <a:t>İ</a:t>
            </a:r>
            <a:r>
              <a:rPr lang="tr-TR" sz="1800" dirty="0" smtClean="0"/>
              <a:t>şletim </a:t>
            </a:r>
            <a:r>
              <a:rPr lang="tr-TR" sz="1800" dirty="0"/>
              <a:t>sistemleri, </a:t>
            </a:r>
            <a:endParaRPr lang="tr-TR" sz="1800" dirty="0" smtClean="0"/>
          </a:p>
          <a:p>
            <a:pPr marL="468630" lvl="2" indent="-285750" algn="just">
              <a:spcBef>
                <a:spcPts val="1200"/>
              </a:spcBef>
              <a:spcAft>
                <a:spcPts val="200"/>
              </a:spcAft>
              <a:buClr>
                <a:schemeClr val="accent1"/>
              </a:buClr>
              <a:buSzPct val="100000"/>
            </a:pPr>
            <a:r>
              <a:rPr lang="tr-TR" sz="1800" dirty="0"/>
              <a:t>Y</a:t>
            </a:r>
            <a:r>
              <a:rPr lang="tr-TR" sz="1800" dirty="0" smtClean="0"/>
              <a:t>azılımlar </a:t>
            </a:r>
            <a:r>
              <a:rPr lang="tr-TR" sz="1800" dirty="0"/>
              <a:t>ve </a:t>
            </a:r>
            <a:r>
              <a:rPr lang="tr-TR" sz="1800" dirty="0" smtClean="0"/>
              <a:t>lisanslar,</a:t>
            </a:r>
          </a:p>
          <a:p>
            <a:pPr marL="91440" lvl="1" indent="-91440" algn="just">
              <a:spcBef>
                <a:spcPts val="1200"/>
              </a:spcBef>
              <a:spcAft>
                <a:spcPts val="200"/>
              </a:spcAft>
              <a:buClr>
                <a:schemeClr val="accent1"/>
              </a:buClr>
              <a:buSzPct val="100000"/>
              <a:buFont typeface="Calibri" panose="020F0502020204030204" pitchFamily="34" charset="0"/>
              <a:buChar char=" "/>
            </a:pPr>
            <a:r>
              <a:rPr lang="tr-TR" dirty="0" smtClean="0"/>
              <a:t>sistem </a:t>
            </a:r>
            <a:r>
              <a:rPr lang="tr-TR" dirty="0"/>
              <a:t>seviyesi </a:t>
            </a:r>
            <a:r>
              <a:rPr lang="tr-TR" dirty="0" smtClean="0"/>
              <a:t>bilgilerine örnek gösterilebilir.</a:t>
            </a:r>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40</a:t>
            </a:fld>
            <a:endParaRPr lang="en-US"/>
          </a:p>
        </p:txBody>
      </p:sp>
      <p:sp>
        <p:nvSpPr>
          <p:cNvPr id="4" name="Dikdörtgen 3"/>
          <p:cNvSpPr/>
          <p:nvPr/>
        </p:nvSpPr>
        <p:spPr>
          <a:xfrm>
            <a:off x="10901237" y="5746902"/>
            <a:ext cx="596638" cy="369332"/>
          </a:xfrm>
          <a:prstGeom prst="rect">
            <a:avLst/>
          </a:prstGeom>
        </p:spPr>
        <p:txBody>
          <a:bodyPr wrap="none">
            <a:spAutoFit/>
          </a:bodyPr>
          <a:lstStyle/>
          <a:p>
            <a:r>
              <a:rPr lang="tr-TR" dirty="0" smtClean="0">
                <a:solidFill>
                  <a:srgbClr val="FF0000"/>
                </a:solidFill>
              </a:rPr>
              <a:t>K6.3</a:t>
            </a:r>
            <a:endParaRPr lang="tr-TR" dirty="0">
              <a:solidFill>
                <a:srgbClr val="FF0000"/>
              </a:solidFill>
            </a:endParaRPr>
          </a:p>
        </p:txBody>
      </p:sp>
      <p:pic>
        <p:nvPicPr>
          <p:cNvPr id="6" name="Resim 5"/>
          <p:cNvPicPr>
            <a:picLocks noChangeAspect="1"/>
          </p:cNvPicPr>
          <p:nvPr/>
        </p:nvPicPr>
        <p:blipFill>
          <a:blip r:embed="rId2"/>
          <a:stretch>
            <a:fillRect/>
          </a:stretch>
        </p:blipFill>
        <p:spPr>
          <a:xfrm>
            <a:off x="1982427" y="4022096"/>
            <a:ext cx="7077075" cy="1685925"/>
          </a:xfrm>
          <a:prstGeom prst="rect">
            <a:avLst/>
          </a:prstGeom>
        </p:spPr>
      </p:pic>
    </p:spTree>
    <p:extLst>
      <p:ext uri="{BB962C8B-B14F-4D97-AF65-F5344CB8AC3E}">
        <p14:creationId xmlns:p14="http://schemas.microsoft.com/office/powerpoint/2010/main" val="20763852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randombar(horizontal)">
                                      <p:cBhvr>
                                        <p:cTn id="10" dur="500"/>
                                        <p:tgtEl>
                                          <p:spTgt spid="5">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randombar(horizontal)">
                                      <p:cBhvr>
                                        <p:cTn id="13" dur="500"/>
                                        <p:tgtEl>
                                          <p:spTgt spid="5">
                                            <p:txEl>
                                              <p:pRg st="2" end="2"/>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randombar(horizontal)">
                                      <p:cBhvr>
                                        <p:cTn id="16" dur="500"/>
                                        <p:tgtEl>
                                          <p:spTgt spid="5">
                                            <p:txEl>
                                              <p:pRg st="3" end="3"/>
                                            </p:txEl>
                                          </p:spTgt>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randombar(horizontal)">
                                      <p:cBhvr>
                                        <p:cTn id="19" dur="500"/>
                                        <p:tgtEl>
                                          <p:spTgt spid="5">
                                            <p:txEl>
                                              <p:pRg st="4" end="4"/>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38. </a:t>
            </a:r>
            <a:r>
              <a:rPr lang="tr-TR" sz="2800" dirty="0" err="1" smtClean="0"/>
              <a:t>EKS'lerin</a:t>
            </a:r>
            <a:r>
              <a:rPr lang="tr-TR" sz="2800" dirty="0" smtClean="0"/>
              <a:t> </a:t>
            </a:r>
            <a:r>
              <a:rPr lang="tr-TR" sz="2800" dirty="0"/>
              <a:t>bulunduğu veri merkezlerine </a:t>
            </a:r>
            <a:r>
              <a:rPr lang="tr-TR" sz="2800" dirty="0" err="1"/>
              <a:t>EKS'lerden</a:t>
            </a:r>
            <a:r>
              <a:rPr lang="tr-TR" sz="2800" dirty="0"/>
              <a:t> sorumlu personel dışında kişilerin </a:t>
            </a:r>
            <a:r>
              <a:rPr lang="tr-TR" sz="2800" dirty="0" smtClean="0"/>
              <a:t>girebilmesi</a:t>
            </a:r>
            <a:endParaRPr lang="tr-TR" sz="2800" dirty="0"/>
          </a:p>
        </p:txBody>
      </p:sp>
      <p:sp>
        <p:nvSpPr>
          <p:cNvPr id="5" name="İçerik Yer Tutucusu 4"/>
          <p:cNvSpPr>
            <a:spLocks noGrp="1"/>
          </p:cNvSpPr>
          <p:nvPr>
            <p:ph idx="1"/>
          </p:nvPr>
        </p:nvSpPr>
        <p:spPr>
          <a:xfrm>
            <a:off x="418550" y="1380141"/>
            <a:ext cx="5982250" cy="1796692"/>
          </a:xfrm>
        </p:spPr>
        <p:txBody>
          <a:bodyPr>
            <a:normAutofit/>
          </a:bodyPr>
          <a:lstStyle/>
          <a:p>
            <a:pPr algn="just"/>
            <a:r>
              <a:rPr lang="tr-TR" dirty="0" smtClean="0"/>
              <a:t>  </a:t>
            </a:r>
            <a:r>
              <a:rPr lang="tr-TR" b="1" dirty="0" smtClean="0"/>
              <a:t>Fiziksel </a:t>
            </a:r>
            <a:r>
              <a:rPr lang="tr-TR" b="1" dirty="0"/>
              <a:t>Erişimin </a:t>
            </a:r>
            <a:r>
              <a:rPr lang="tr-TR" b="1" dirty="0" smtClean="0"/>
              <a:t>Yetkilendirilmesi</a:t>
            </a:r>
          </a:p>
          <a:p>
            <a:pPr marL="201168" lvl="1" indent="0" algn="just">
              <a:buNone/>
            </a:pPr>
            <a:r>
              <a:rPr lang="tr-TR" dirty="0"/>
              <a:t>T</a:t>
            </a:r>
            <a:r>
              <a:rPr lang="tr-TR" dirty="0" smtClean="0"/>
              <a:t>esis </a:t>
            </a:r>
            <a:r>
              <a:rPr lang="tr-TR" dirty="0"/>
              <a:t>içi erişim yetkilendirme </a:t>
            </a:r>
            <a:r>
              <a:rPr lang="tr-TR" dirty="0" smtClean="0"/>
              <a:t> (</a:t>
            </a:r>
            <a:r>
              <a:rPr lang="tr-TR" dirty="0"/>
              <a:t>Kişilerin yetki verilen kısımlardaki erişimini düzenli olarak </a:t>
            </a:r>
            <a:r>
              <a:rPr lang="tr-TR" dirty="0" smtClean="0"/>
              <a:t>incelenmesi ve </a:t>
            </a:r>
            <a:r>
              <a:rPr lang="tr-TR" dirty="0"/>
              <a:t>erişimin gerekli olmadığı durumlarda tesis erişim listesinden </a:t>
            </a:r>
            <a:r>
              <a:rPr lang="tr-TR" dirty="0" smtClean="0"/>
              <a:t>kişilerin silinmesi)</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41</a:t>
            </a:fld>
            <a:endParaRPr lang="en-US"/>
          </a:p>
        </p:txBody>
      </p:sp>
      <p:sp>
        <p:nvSpPr>
          <p:cNvPr id="4" name="Dikdörtgen 3"/>
          <p:cNvSpPr/>
          <p:nvPr/>
        </p:nvSpPr>
        <p:spPr>
          <a:xfrm>
            <a:off x="10667199" y="5730860"/>
            <a:ext cx="1295547" cy="369332"/>
          </a:xfrm>
          <a:prstGeom prst="rect">
            <a:avLst/>
          </a:prstGeom>
        </p:spPr>
        <p:txBody>
          <a:bodyPr wrap="none">
            <a:spAutoFit/>
          </a:bodyPr>
          <a:lstStyle/>
          <a:p>
            <a:r>
              <a:rPr lang="tr-TR" dirty="0">
                <a:solidFill>
                  <a:srgbClr val="FF0000"/>
                </a:solidFill>
              </a:rPr>
              <a:t>K11.1 K11.2</a:t>
            </a:r>
          </a:p>
        </p:txBody>
      </p:sp>
      <p:pic>
        <p:nvPicPr>
          <p:cNvPr id="6" name="Resim 5"/>
          <p:cNvPicPr>
            <a:picLocks noChangeAspect="1"/>
          </p:cNvPicPr>
          <p:nvPr/>
        </p:nvPicPr>
        <p:blipFill>
          <a:blip r:embed="rId3"/>
          <a:stretch>
            <a:fillRect/>
          </a:stretch>
        </p:blipFill>
        <p:spPr>
          <a:xfrm>
            <a:off x="632069" y="3138184"/>
            <a:ext cx="4504820" cy="2777342"/>
          </a:xfrm>
          <a:prstGeom prst="rect">
            <a:avLst/>
          </a:prstGeom>
        </p:spPr>
      </p:pic>
      <p:sp>
        <p:nvSpPr>
          <p:cNvPr id="7" name="Dikdörtgen 6"/>
          <p:cNvSpPr/>
          <p:nvPr/>
        </p:nvSpPr>
        <p:spPr>
          <a:xfrm>
            <a:off x="5461262" y="3330203"/>
            <a:ext cx="6096000" cy="2585323"/>
          </a:xfrm>
          <a:prstGeom prst="rect">
            <a:avLst/>
          </a:prstGeom>
        </p:spPr>
        <p:txBody>
          <a:bodyPr>
            <a:spAutoFit/>
          </a:bodyPr>
          <a:lstStyle/>
          <a:p>
            <a:endParaRPr lang="tr-TR" dirty="0"/>
          </a:p>
          <a:p>
            <a:r>
              <a:rPr lang="tr-TR" dirty="0"/>
              <a:t>Fiziksel Erişim Kontrolü</a:t>
            </a:r>
          </a:p>
          <a:p>
            <a:r>
              <a:rPr lang="tr-TR" dirty="0"/>
              <a:t>Özel güvenlik personeli, idari personel ya da bilgi sistemi kullanıcıları gibi güvenliği ilgilendiren personel türleri belirlenmeli</a:t>
            </a:r>
          </a:p>
          <a:p>
            <a:r>
              <a:rPr lang="tr-TR" dirty="0"/>
              <a:t>Saha içerisindeki kamuya açık alanlar kameralar ve güvenlik personeli ile izlenmeli</a:t>
            </a:r>
          </a:p>
          <a:p>
            <a:r>
              <a:rPr lang="tr-TR" dirty="0"/>
              <a:t>Bilgi sistemleri bileşenleri ya da diğer kritik bileşenler güvenli alanlarda yer almalı</a:t>
            </a:r>
          </a:p>
        </p:txBody>
      </p:sp>
      <p:pic>
        <p:nvPicPr>
          <p:cNvPr id="8" name="Resim 7"/>
          <p:cNvPicPr>
            <a:picLocks noChangeAspect="1"/>
          </p:cNvPicPr>
          <p:nvPr/>
        </p:nvPicPr>
        <p:blipFill>
          <a:blip r:embed="rId4"/>
          <a:stretch>
            <a:fillRect/>
          </a:stretch>
        </p:blipFill>
        <p:spPr>
          <a:xfrm>
            <a:off x="6530436" y="1383007"/>
            <a:ext cx="4515306" cy="2098350"/>
          </a:xfrm>
          <a:prstGeom prst="rect">
            <a:avLst/>
          </a:prstGeom>
        </p:spPr>
      </p:pic>
    </p:spTree>
    <p:extLst>
      <p:ext uri="{BB962C8B-B14F-4D97-AF65-F5344CB8AC3E}">
        <p14:creationId xmlns:p14="http://schemas.microsoft.com/office/powerpoint/2010/main" val="1233193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p:cTn id="12"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5">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39. </a:t>
            </a:r>
            <a:r>
              <a:rPr lang="tr-TR" sz="2800" dirty="0" err="1" smtClean="0"/>
              <a:t>EKS'lerin</a:t>
            </a:r>
            <a:r>
              <a:rPr lang="tr-TR" sz="2800" dirty="0" smtClean="0"/>
              <a:t> </a:t>
            </a:r>
            <a:r>
              <a:rPr lang="tr-TR" sz="2800" dirty="0"/>
              <a:t>yönetildiği (Operatörlerin </a:t>
            </a:r>
            <a:r>
              <a:rPr lang="tr-TR" sz="2800" dirty="0" err="1"/>
              <a:t>vb</a:t>
            </a:r>
            <a:r>
              <a:rPr lang="tr-TR" sz="2800" dirty="0"/>
              <a:t>.'</a:t>
            </a:r>
            <a:r>
              <a:rPr lang="tr-TR" sz="2800" dirty="0" err="1"/>
              <a:t>lerinin</a:t>
            </a:r>
            <a:r>
              <a:rPr lang="tr-TR" sz="2800" dirty="0"/>
              <a:t> bulunduğu) çalışma alanlarına sorumlu personel dışında kişilerin </a:t>
            </a:r>
            <a:r>
              <a:rPr lang="tr-TR" sz="2800" dirty="0" smtClean="0"/>
              <a:t>girebilmesi</a:t>
            </a:r>
            <a:endParaRPr lang="tr-TR" sz="2800" dirty="0"/>
          </a:p>
        </p:txBody>
      </p:sp>
      <p:sp>
        <p:nvSpPr>
          <p:cNvPr id="5" name="İçerik Yer Tutucusu 4"/>
          <p:cNvSpPr>
            <a:spLocks noGrp="1"/>
          </p:cNvSpPr>
          <p:nvPr>
            <p:ph idx="1"/>
          </p:nvPr>
        </p:nvSpPr>
        <p:spPr>
          <a:xfrm>
            <a:off x="1097280" y="1346201"/>
            <a:ext cx="10058400" cy="2253862"/>
          </a:xfrm>
        </p:spPr>
        <p:txBody>
          <a:bodyPr>
            <a:normAutofit/>
          </a:bodyPr>
          <a:lstStyle/>
          <a:p>
            <a:r>
              <a:rPr lang="tr-TR" dirty="0"/>
              <a:t>Tanımlanan fiziksel ve çevresel tehlikeler nedeniyle oluşabilecek olası hasarları ve yetkisiz erişim ihtimalini en aza indirgemek amacıyla kontrol ekipmanlarının bulunduğu odalarının tesis içindeki fiziksel güvenliğine yönelik ölçütler tasarlanmalı ve uygulanmalıdır</a:t>
            </a:r>
            <a:r>
              <a:rPr lang="tr-TR" dirty="0" smtClean="0"/>
              <a:t>.</a:t>
            </a:r>
          </a:p>
          <a:p>
            <a:pPr lvl="1">
              <a:buFont typeface="Arial" panose="020B0604020202020204" pitchFamily="34" charset="0"/>
              <a:buChar char="•"/>
            </a:pPr>
            <a:r>
              <a:rPr lang="tr-TR" dirty="0" smtClean="0"/>
              <a:t>Doğal afetlere karşı dayanıklılık (deprem, yangın, sel, vb.),</a:t>
            </a:r>
            <a:endParaRPr lang="tr-TR" dirty="0"/>
          </a:p>
          <a:p>
            <a:pPr lvl="1">
              <a:buFont typeface="Arial" panose="020B0604020202020204" pitchFamily="34" charset="0"/>
              <a:buChar char="•"/>
            </a:pPr>
            <a:r>
              <a:rPr lang="tr-TR" dirty="0" smtClean="0"/>
              <a:t>Yetkisiz </a:t>
            </a:r>
            <a:r>
              <a:rPr lang="tr-TR" dirty="0"/>
              <a:t>elemanın </a:t>
            </a:r>
            <a:r>
              <a:rPr lang="tr-TR" dirty="0" smtClean="0"/>
              <a:t>erişimi kısıtlanmalı,</a:t>
            </a:r>
          </a:p>
          <a:p>
            <a:pPr lvl="1">
              <a:buFont typeface="Arial" panose="020B0604020202020204" pitchFamily="34" charset="0"/>
              <a:buChar char="•"/>
            </a:pPr>
            <a:r>
              <a:rPr lang="tr-TR" dirty="0" smtClean="0"/>
              <a:t>Oda </a:t>
            </a:r>
            <a:r>
              <a:rPr lang="tr-TR" dirty="0"/>
              <a:t>dikkat çekici bir yapıda olmamalı</a:t>
            </a:r>
            <a:r>
              <a:rPr lang="tr-TR" dirty="0" smtClean="0"/>
              <a:t>,</a:t>
            </a:r>
          </a:p>
          <a:p>
            <a:pPr lvl="1">
              <a:buFont typeface="Arial" panose="020B0604020202020204" pitchFamily="34" charset="0"/>
              <a:buChar char="•"/>
            </a:pPr>
            <a:r>
              <a:rPr lang="tr-TR" dirty="0" smtClean="0"/>
              <a:t>Elektromanyetik </a:t>
            </a:r>
            <a:r>
              <a:rPr lang="tr-TR" dirty="0"/>
              <a:t>alanlardan korunacağı bir yerde </a:t>
            </a:r>
            <a:r>
              <a:rPr lang="tr-TR" dirty="0" smtClean="0"/>
              <a:t>konumlandırılmalı</a:t>
            </a:r>
            <a:endParaRPr lang="tr-TR" dirty="0"/>
          </a:p>
          <a:p>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42</a:t>
            </a:fld>
            <a:endParaRPr lang="en-US"/>
          </a:p>
        </p:txBody>
      </p:sp>
      <p:sp>
        <p:nvSpPr>
          <p:cNvPr id="4" name="Dikdörtgen 3"/>
          <p:cNvSpPr/>
          <p:nvPr/>
        </p:nvSpPr>
        <p:spPr>
          <a:xfrm>
            <a:off x="11155680" y="5778986"/>
            <a:ext cx="713657" cy="369332"/>
          </a:xfrm>
          <a:prstGeom prst="rect">
            <a:avLst/>
          </a:prstGeom>
        </p:spPr>
        <p:txBody>
          <a:bodyPr wrap="none">
            <a:spAutoFit/>
          </a:bodyPr>
          <a:lstStyle/>
          <a:p>
            <a:r>
              <a:rPr lang="tr-TR" dirty="0">
                <a:solidFill>
                  <a:srgbClr val="FF0000"/>
                </a:solidFill>
              </a:rPr>
              <a:t>K11.7</a:t>
            </a:r>
          </a:p>
        </p:txBody>
      </p:sp>
      <p:pic>
        <p:nvPicPr>
          <p:cNvPr id="7" name="Resim 6"/>
          <p:cNvPicPr>
            <a:picLocks noChangeAspect="1"/>
          </p:cNvPicPr>
          <p:nvPr/>
        </p:nvPicPr>
        <p:blipFill>
          <a:blip r:embed="rId3"/>
          <a:stretch>
            <a:fillRect/>
          </a:stretch>
        </p:blipFill>
        <p:spPr>
          <a:xfrm>
            <a:off x="2554665" y="3683025"/>
            <a:ext cx="6344240" cy="2280627"/>
          </a:xfrm>
          <a:prstGeom prst="rect">
            <a:avLst/>
          </a:prstGeom>
        </p:spPr>
      </p:pic>
    </p:spTree>
    <p:extLst>
      <p:ext uri="{BB962C8B-B14F-4D97-AF65-F5344CB8AC3E}">
        <p14:creationId xmlns:p14="http://schemas.microsoft.com/office/powerpoint/2010/main" val="42256643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40. </a:t>
            </a:r>
            <a:r>
              <a:rPr lang="tr-TR" sz="2800" dirty="0" err="1" smtClean="0"/>
              <a:t>EKS'lerin</a:t>
            </a:r>
            <a:r>
              <a:rPr lang="tr-TR" sz="2800" dirty="0" smtClean="0"/>
              <a:t> </a:t>
            </a:r>
            <a:r>
              <a:rPr lang="tr-TR" sz="2800" dirty="0"/>
              <a:t>kullandığı iletişim altyapısına ait kabloların/cihazların yetkisiz kişilerin müdahalesine açık şekilde </a:t>
            </a:r>
            <a:r>
              <a:rPr lang="tr-TR" sz="2800" dirty="0" smtClean="0"/>
              <a:t>barındırılması</a:t>
            </a:r>
            <a:endParaRPr lang="tr-TR" sz="2800" dirty="0"/>
          </a:p>
        </p:txBody>
      </p:sp>
      <p:sp>
        <p:nvSpPr>
          <p:cNvPr id="5" name="İçerik Yer Tutucusu 4"/>
          <p:cNvSpPr>
            <a:spLocks noGrp="1"/>
          </p:cNvSpPr>
          <p:nvPr>
            <p:ph idx="1"/>
          </p:nvPr>
        </p:nvSpPr>
        <p:spPr>
          <a:xfrm>
            <a:off x="1097280" y="1346201"/>
            <a:ext cx="10058400" cy="796137"/>
          </a:xfrm>
        </p:spPr>
        <p:txBody>
          <a:bodyPr/>
          <a:lstStyle/>
          <a:p>
            <a:pPr algn="just"/>
            <a:r>
              <a:rPr lang="tr-TR" dirty="0" smtClean="0"/>
              <a:t>İşletme, güç </a:t>
            </a:r>
            <a:r>
              <a:rPr lang="tr-TR" dirty="0"/>
              <a:t>sisteminde ve kablolarında hasar ve imhalara yönelik güvenlik tedbirleri geliştirmelidir.</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43</a:t>
            </a:fld>
            <a:endParaRPr lang="en-US"/>
          </a:p>
        </p:txBody>
      </p:sp>
      <p:sp>
        <p:nvSpPr>
          <p:cNvPr id="4" name="Dikdörtgen 3"/>
          <p:cNvSpPr/>
          <p:nvPr/>
        </p:nvSpPr>
        <p:spPr>
          <a:xfrm>
            <a:off x="11155680" y="5714818"/>
            <a:ext cx="713657" cy="369332"/>
          </a:xfrm>
          <a:prstGeom prst="rect">
            <a:avLst/>
          </a:prstGeom>
        </p:spPr>
        <p:txBody>
          <a:bodyPr wrap="none">
            <a:spAutoFit/>
          </a:bodyPr>
          <a:lstStyle/>
          <a:p>
            <a:r>
              <a:rPr lang="tr-TR" dirty="0">
                <a:solidFill>
                  <a:srgbClr val="FF0000"/>
                </a:solidFill>
              </a:rPr>
              <a:t>K11.9</a:t>
            </a:r>
          </a:p>
        </p:txBody>
      </p:sp>
      <p:pic>
        <p:nvPicPr>
          <p:cNvPr id="6" name="Resim 5"/>
          <p:cNvPicPr>
            <a:picLocks noChangeAspect="1"/>
          </p:cNvPicPr>
          <p:nvPr/>
        </p:nvPicPr>
        <p:blipFill>
          <a:blip r:embed="rId3"/>
          <a:stretch>
            <a:fillRect/>
          </a:stretch>
        </p:blipFill>
        <p:spPr>
          <a:xfrm>
            <a:off x="3265444" y="2438818"/>
            <a:ext cx="4835704" cy="3220799"/>
          </a:xfrm>
          <a:prstGeom prst="rect">
            <a:avLst/>
          </a:prstGeom>
        </p:spPr>
      </p:pic>
      <p:pic>
        <p:nvPicPr>
          <p:cNvPr id="7" name="Resim 6"/>
          <p:cNvPicPr>
            <a:picLocks noChangeAspect="1"/>
          </p:cNvPicPr>
          <p:nvPr/>
        </p:nvPicPr>
        <p:blipFill>
          <a:blip r:embed="rId4"/>
          <a:stretch>
            <a:fillRect/>
          </a:stretch>
        </p:blipFill>
        <p:spPr>
          <a:xfrm>
            <a:off x="1684436" y="2243938"/>
            <a:ext cx="8186256" cy="3937829"/>
          </a:xfrm>
          <a:prstGeom prst="rect">
            <a:avLst/>
          </a:prstGeom>
        </p:spPr>
      </p:pic>
    </p:spTree>
    <p:extLst>
      <p:ext uri="{BB962C8B-B14F-4D97-AF65-F5344CB8AC3E}">
        <p14:creationId xmlns:p14="http://schemas.microsoft.com/office/powerpoint/2010/main" val="34093247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algn="ctr"/>
            <a:r>
              <a:rPr lang="tr-TR" sz="2800" dirty="0" smtClean="0"/>
              <a:t>41. </a:t>
            </a:r>
            <a:r>
              <a:rPr lang="tr-TR" sz="2800" dirty="0" err="1" smtClean="0"/>
              <a:t>EKS'ler</a:t>
            </a:r>
            <a:r>
              <a:rPr lang="tr-TR" sz="2800" dirty="0" smtClean="0"/>
              <a:t> </a:t>
            </a:r>
            <a:r>
              <a:rPr lang="tr-TR" sz="2800" dirty="0"/>
              <a:t>ve ilgili bileşenler için üreticilerinin önerdiği güvenlik pratiklerinin </a:t>
            </a:r>
            <a:r>
              <a:rPr lang="tr-TR" sz="2800" dirty="0" smtClean="0"/>
              <a:t>uygulanmaması</a:t>
            </a:r>
            <a:endParaRPr lang="tr-TR" sz="2800" dirty="0"/>
          </a:p>
        </p:txBody>
      </p:sp>
      <p:sp>
        <p:nvSpPr>
          <p:cNvPr id="5" name="İçerik Yer Tutucusu 4"/>
          <p:cNvSpPr>
            <a:spLocks noGrp="1"/>
          </p:cNvSpPr>
          <p:nvPr>
            <p:ph idx="1"/>
          </p:nvPr>
        </p:nvSpPr>
        <p:spPr>
          <a:xfrm>
            <a:off x="1031292" y="1556205"/>
            <a:ext cx="6406456" cy="1038780"/>
          </a:xfrm>
        </p:spPr>
        <p:txBody>
          <a:bodyPr>
            <a:normAutofit/>
          </a:bodyPr>
          <a:lstStyle/>
          <a:p>
            <a:pPr algn="just"/>
            <a:r>
              <a:rPr lang="tr-TR" dirty="0" smtClean="0"/>
              <a:t>İşletme, </a:t>
            </a:r>
            <a:r>
              <a:rPr lang="tr-TR" dirty="0"/>
              <a:t>konfigürasyon kontrolü çatısı altında, bilgi sistemleri için güncel bir temel yapılandırma geliştirir, bu yapılandırmayı </a:t>
            </a:r>
            <a:r>
              <a:rPr lang="tr-TR" dirty="0" err="1"/>
              <a:t>dokümante</a:t>
            </a:r>
            <a:r>
              <a:rPr lang="tr-TR" dirty="0"/>
              <a:t> eder ve bakımını yapar</a:t>
            </a:r>
            <a:r>
              <a:rPr lang="tr-TR" dirty="0" smtClean="0"/>
              <a:t>.</a:t>
            </a:r>
          </a:p>
          <a:p>
            <a:pPr marL="0" indent="0">
              <a:buNone/>
            </a:pPr>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44</a:t>
            </a:fld>
            <a:endParaRPr lang="en-US"/>
          </a:p>
        </p:txBody>
      </p:sp>
      <p:sp>
        <p:nvSpPr>
          <p:cNvPr id="4" name="Dikdörtgen 3"/>
          <p:cNvSpPr/>
          <p:nvPr/>
        </p:nvSpPr>
        <p:spPr>
          <a:xfrm>
            <a:off x="10857361" y="5698776"/>
            <a:ext cx="596638" cy="369332"/>
          </a:xfrm>
          <a:prstGeom prst="rect">
            <a:avLst/>
          </a:prstGeom>
        </p:spPr>
        <p:txBody>
          <a:bodyPr wrap="none">
            <a:spAutoFit/>
          </a:bodyPr>
          <a:lstStyle/>
          <a:p>
            <a:r>
              <a:rPr lang="tr-TR">
                <a:solidFill>
                  <a:srgbClr val="FF0000"/>
                </a:solidFill>
              </a:rPr>
              <a:t>K5.1</a:t>
            </a:r>
          </a:p>
        </p:txBody>
      </p:sp>
      <p:pic>
        <p:nvPicPr>
          <p:cNvPr id="6" name="Resim 5"/>
          <p:cNvPicPr>
            <a:picLocks noChangeAspect="1"/>
          </p:cNvPicPr>
          <p:nvPr/>
        </p:nvPicPr>
        <p:blipFill>
          <a:blip r:embed="rId3"/>
          <a:stretch>
            <a:fillRect/>
          </a:stretch>
        </p:blipFill>
        <p:spPr>
          <a:xfrm>
            <a:off x="7711225" y="1346201"/>
            <a:ext cx="3334517" cy="2258070"/>
          </a:xfrm>
          <a:prstGeom prst="rect">
            <a:avLst/>
          </a:prstGeom>
        </p:spPr>
      </p:pic>
      <p:pic>
        <p:nvPicPr>
          <p:cNvPr id="7" name="Resim 6"/>
          <p:cNvPicPr>
            <a:picLocks noChangeAspect="1"/>
          </p:cNvPicPr>
          <p:nvPr/>
        </p:nvPicPr>
        <p:blipFill>
          <a:blip r:embed="rId4"/>
          <a:stretch>
            <a:fillRect/>
          </a:stretch>
        </p:blipFill>
        <p:spPr>
          <a:xfrm>
            <a:off x="1377020" y="3480463"/>
            <a:ext cx="2857500" cy="2028825"/>
          </a:xfrm>
          <a:prstGeom prst="rect">
            <a:avLst/>
          </a:prstGeom>
        </p:spPr>
      </p:pic>
      <p:sp>
        <p:nvSpPr>
          <p:cNvPr id="8" name="Dikdörtgen 7"/>
          <p:cNvSpPr/>
          <p:nvPr/>
        </p:nvSpPr>
        <p:spPr>
          <a:xfrm>
            <a:off x="4761361" y="3325325"/>
            <a:ext cx="6096000" cy="2339102"/>
          </a:xfrm>
          <a:prstGeom prst="rect">
            <a:avLst/>
          </a:prstGeom>
        </p:spPr>
        <p:txBody>
          <a:bodyPr>
            <a:spAutoFit/>
          </a:bodyPr>
          <a:lstStyle/>
          <a:p>
            <a:r>
              <a:rPr lang="tr-TR" sz="2000" b="1" dirty="0"/>
              <a:t>Temel yapılandırmalar:</a:t>
            </a:r>
          </a:p>
          <a:p>
            <a:r>
              <a:rPr lang="tr-TR" dirty="0"/>
              <a:t>Bilgi sistemleri bileşenleri (örneğin; iş istasyonları, taşınabilir bilgisayarlar, sunucular, ağ cihazları veya mobil cihazlar üzerinde kurulan standart yazılım paketleri; işletim sistemleri veya uygulamaların mevcut sürüm veya yama seviyeleri; yapılandırma ayarları/parametreleri), </a:t>
            </a:r>
          </a:p>
          <a:p>
            <a:r>
              <a:rPr lang="tr-TR" dirty="0"/>
              <a:t>Ağ topolojisi ve bu bileşenlerin sistem mimarisindeki mantıksal konumlandırılması,</a:t>
            </a:r>
          </a:p>
        </p:txBody>
      </p:sp>
      <p:sp>
        <p:nvSpPr>
          <p:cNvPr id="9" name="Dikdörtgen 8"/>
          <p:cNvSpPr/>
          <p:nvPr/>
        </p:nvSpPr>
        <p:spPr>
          <a:xfrm>
            <a:off x="2005094" y="5687456"/>
            <a:ext cx="2569165" cy="369332"/>
          </a:xfrm>
          <a:prstGeom prst="rect">
            <a:avLst/>
          </a:prstGeom>
        </p:spPr>
        <p:txBody>
          <a:bodyPr wrap="none">
            <a:spAutoFit/>
          </a:bodyPr>
          <a:lstStyle/>
          <a:p>
            <a:r>
              <a:rPr lang="tr-TR" dirty="0"/>
              <a:t>hakkında bilgi </a:t>
            </a:r>
            <a:r>
              <a:rPr lang="tr-TR" dirty="0" smtClean="0"/>
              <a:t>içermelidir</a:t>
            </a:r>
            <a:r>
              <a:rPr lang="tr-TR" dirty="0"/>
              <a:t>.</a:t>
            </a:r>
          </a:p>
        </p:txBody>
      </p:sp>
    </p:spTree>
    <p:extLst>
      <p:ext uri="{BB962C8B-B14F-4D97-AF65-F5344CB8AC3E}">
        <p14:creationId xmlns:p14="http://schemas.microsoft.com/office/powerpoint/2010/main" val="2162253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5">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8"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pPr algn="ctr"/>
            <a:r>
              <a:rPr lang="tr-TR" sz="2800" dirty="0" smtClean="0"/>
              <a:t>42. </a:t>
            </a:r>
            <a:r>
              <a:rPr lang="tr-TR" sz="2800" dirty="0" err="1" smtClean="0"/>
              <a:t>EKS'lerin</a:t>
            </a:r>
            <a:r>
              <a:rPr lang="tr-TR" sz="2800" dirty="0" smtClean="0"/>
              <a:t> </a:t>
            </a:r>
            <a:r>
              <a:rPr lang="tr-TR" sz="2800" dirty="0"/>
              <a:t>izlenmesi/kontrolü için kullanılan sistemlerin kablolu/kablosuz olarak kurumsal/diğer ağlara bağlı </a:t>
            </a:r>
            <a:r>
              <a:rPr lang="tr-TR" sz="2800" dirty="0" smtClean="0"/>
              <a:t>olması</a:t>
            </a:r>
            <a:endParaRPr lang="tr-TR" sz="2800" dirty="0"/>
          </a:p>
        </p:txBody>
      </p:sp>
      <p:sp>
        <p:nvSpPr>
          <p:cNvPr id="5" name="İçerik Yer Tutucusu 4"/>
          <p:cNvSpPr>
            <a:spLocks noGrp="1"/>
          </p:cNvSpPr>
          <p:nvPr>
            <p:ph idx="1"/>
          </p:nvPr>
        </p:nvSpPr>
        <p:spPr>
          <a:xfrm>
            <a:off x="1103776" y="1476912"/>
            <a:ext cx="10058400" cy="926923"/>
          </a:xfrm>
        </p:spPr>
        <p:txBody>
          <a:bodyPr>
            <a:normAutofit lnSpcReduction="10000"/>
          </a:bodyPr>
          <a:lstStyle/>
          <a:p>
            <a:pPr algn="just"/>
            <a:r>
              <a:rPr lang="tr-TR" dirty="0" err="1">
                <a:solidFill>
                  <a:schemeClr val="tx1"/>
                </a:solidFill>
              </a:rPr>
              <a:t>EKS’lerde</a:t>
            </a:r>
            <a:r>
              <a:rPr lang="tr-TR" dirty="0">
                <a:solidFill>
                  <a:schemeClr val="tx1"/>
                </a:solidFill>
              </a:rPr>
              <a:t> kablosuz kullanımı, işletme tarafından risk tabanlı </a:t>
            </a:r>
            <a:r>
              <a:rPr lang="tr-TR" dirty="0" smtClean="0">
                <a:solidFill>
                  <a:schemeClr val="tx1"/>
                </a:solidFill>
              </a:rPr>
              <a:t>değerlendirilerek verilmesi </a:t>
            </a:r>
            <a:r>
              <a:rPr lang="tr-TR" dirty="0">
                <a:solidFill>
                  <a:schemeClr val="tx1"/>
                </a:solidFill>
              </a:rPr>
              <a:t>gereken bir karardır. Eğer </a:t>
            </a:r>
            <a:r>
              <a:rPr lang="tr-TR" dirty="0" smtClean="0">
                <a:solidFill>
                  <a:schemeClr val="tx1"/>
                </a:solidFill>
              </a:rPr>
              <a:t>kablosuz ağlar </a:t>
            </a:r>
            <a:r>
              <a:rPr lang="tr-TR" dirty="0" err="1" smtClean="0">
                <a:solidFill>
                  <a:schemeClr val="tx1"/>
                </a:solidFill>
              </a:rPr>
              <a:t>EKS’lerde</a:t>
            </a:r>
            <a:r>
              <a:rPr lang="tr-TR" dirty="0" smtClean="0">
                <a:solidFill>
                  <a:schemeClr val="tx1"/>
                </a:solidFill>
              </a:rPr>
              <a:t> </a:t>
            </a:r>
            <a:r>
              <a:rPr lang="tr-TR" dirty="0">
                <a:solidFill>
                  <a:schemeClr val="tx1"/>
                </a:solidFill>
              </a:rPr>
              <a:t>kullanılacak </a:t>
            </a:r>
            <a:r>
              <a:rPr lang="tr-TR" dirty="0" smtClean="0">
                <a:solidFill>
                  <a:schemeClr val="tx1"/>
                </a:solidFill>
              </a:rPr>
              <a:t>ise </a:t>
            </a:r>
            <a:r>
              <a:rPr lang="tr-TR" dirty="0">
                <a:solidFill>
                  <a:schemeClr val="tx1"/>
                </a:solidFill>
              </a:rPr>
              <a:t>sadece sağlık, güvenlik, </a:t>
            </a:r>
            <a:r>
              <a:rPr lang="tr-TR" dirty="0" smtClean="0">
                <a:solidFill>
                  <a:schemeClr val="tx1"/>
                </a:solidFill>
              </a:rPr>
              <a:t>çevre etkilerinin </a:t>
            </a:r>
            <a:r>
              <a:rPr lang="tr-TR" dirty="0">
                <a:solidFill>
                  <a:schemeClr val="tx1"/>
                </a:solidFill>
              </a:rPr>
              <a:t>düşük olduğu yerlerde sınırlı şekilde kullanılması sağlanmalıdır</a:t>
            </a:r>
            <a:r>
              <a:rPr lang="tr-TR" dirty="0" smtClean="0">
                <a:solidFill>
                  <a:schemeClr val="tx1"/>
                </a:solidFill>
              </a:rPr>
              <a:t>.</a:t>
            </a:r>
          </a:p>
          <a:p>
            <a:endParaRPr lang="tr-TR"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45</a:t>
            </a:fld>
            <a:endParaRPr lang="en-US"/>
          </a:p>
        </p:txBody>
      </p:sp>
      <p:sp>
        <p:nvSpPr>
          <p:cNvPr id="4" name="Dikdörtgen 3"/>
          <p:cNvSpPr/>
          <p:nvPr/>
        </p:nvSpPr>
        <p:spPr>
          <a:xfrm>
            <a:off x="10614300" y="5778987"/>
            <a:ext cx="1348446" cy="369332"/>
          </a:xfrm>
          <a:prstGeom prst="rect">
            <a:avLst/>
          </a:prstGeom>
        </p:spPr>
        <p:txBody>
          <a:bodyPr wrap="none">
            <a:spAutoFit/>
          </a:bodyPr>
          <a:lstStyle/>
          <a:p>
            <a:r>
              <a:rPr lang="tr-TR" dirty="0">
                <a:solidFill>
                  <a:srgbClr val="FF0000"/>
                </a:solidFill>
              </a:rPr>
              <a:t>K1.12 K16.2 </a:t>
            </a:r>
          </a:p>
        </p:txBody>
      </p:sp>
      <p:sp>
        <p:nvSpPr>
          <p:cNvPr id="6" name="Dikdörtgen 5"/>
          <p:cNvSpPr/>
          <p:nvPr/>
        </p:nvSpPr>
        <p:spPr>
          <a:xfrm>
            <a:off x="1103776" y="2891081"/>
            <a:ext cx="3505931" cy="1200329"/>
          </a:xfrm>
          <a:prstGeom prst="rect">
            <a:avLst/>
          </a:prstGeom>
        </p:spPr>
        <p:txBody>
          <a:bodyPr wrap="square">
            <a:spAutoFit/>
          </a:bodyPr>
          <a:lstStyle/>
          <a:p>
            <a:r>
              <a:rPr lang="tr-TR" dirty="0" err="1"/>
              <a:t>EKS’lerin</a:t>
            </a:r>
            <a:r>
              <a:rPr lang="tr-TR" dirty="0"/>
              <a:t> farklı ağlara bağlanma zorunluluğu bulunan durumlarda uygun uç nokta güvenliğinin sağlanmış olması gerekmektedir.</a:t>
            </a:r>
          </a:p>
        </p:txBody>
      </p:sp>
      <p:pic>
        <p:nvPicPr>
          <p:cNvPr id="7" name="Resim 6"/>
          <p:cNvPicPr>
            <a:picLocks noChangeAspect="1"/>
          </p:cNvPicPr>
          <p:nvPr/>
        </p:nvPicPr>
        <p:blipFill>
          <a:blip r:embed="rId3"/>
          <a:stretch>
            <a:fillRect/>
          </a:stretch>
        </p:blipFill>
        <p:spPr>
          <a:xfrm>
            <a:off x="6132976" y="2403835"/>
            <a:ext cx="4171950" cy="3057525"/>
          </a:xfrm>
          <a:prstGeom prst="rect">
            <a:avLst/>
          </a:prstGeom>
        </p:spPr>
      </p:pic>
    </p:spTree>
    <p:extLst>
      <p:ext uri="{BB962C8B-B14F-4D97-AF65-F5344CB8AC3E}">
        <p14:creationId xmlns:p14="http://schemas.microsoft.com/office/powerpoint/2010/main" val="1461142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ircle(in)">
                                      <p:cBhvr>
                                        <p:cTn id="7" dur="2000"/>
                                        <p:tgtEl>
                                          <p:spTgt spid="5">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a:blip r:embed="rId3"/>
          <a:stretch>
            <a:fillRect/>
          </a:stretch>
        </p:blipFill>
        <p:spPr>
          <a:xfrm>
            <a:off x="2118722" y="2232058"/>
            <a:ext cx="6440815" cy="3735583"/>
          </a:xfrm>
          <a:prstGeom prst="rect">
            <a:avLst/>
          </a:prstGeom>
        </p:spPr>
      </p:pic>
      <p:sp>
        <p:nvSpPr>
          <p:cNvPr id="2" name="Unvan 1"/>
          <p:cNvSpPr>
            <a:spLocks noGrp="1"/>
          </p:cNvSpPr>
          <p:nvPr>
            <p:ph type="title"/>
          </p:nvPr>
        </p:nvSpPr>
        <p:spPr/>
        <p:txBody>
          <a:bodyPr>
            <a:normAutofit/>
          </a:bodyPr>
          <a:lstStyle/>
          <a:p>
            <a:pPr algn="ctr"/>
            <a:r>
              <a:rPr lang="tr-TR" sz="2800" dirty="0" smtClean="0"/>
              <a:t>43. </a:t>
            </a:r>
            <a:r>
              <a:rPr lang="tr-TR" sz="2800" dirty="0" err="1" smtClean="0"/>
              <a:t>EKS'lerin</a:t>
            </a:r>
            <a:r>
              <a:rPr lang="tr-TR" sz="2800" dirty="0" smtClean="0"/>
              <a:t> </a:t>
            </a:r>
            <a:r>
              <a:rPr lang="tr-TR" sz="2800" dirty="0"/>
              <a:t>zayıf ve güvenli olmayan protokoller </a:t>
            </a:r>
            <a:r>
              <a:rPr lang="tr-TR" sz="2800" dirty="0" smtClean="0"/>
              <a:t>kullanması</a:t>
            </a:r>
            <a:endParaRPr lang="tr-TR" sz="2800" dirty="0"/>
          </a:p>
        </p:txBody>
      </p:sp>
      <p:sp>
        <p:nvSpPr>
          <p:cNvPr id="5" name="İçerik Yer Tutucusu 4"/>
          <p:cNvSpPr>
            <a:spLocks noGrp="1"/>
          </p:cNvSpPr>
          <p:nvPr>
            <p:ph idx="1"/>
          </p:nvPr>
        </p:nvSpPr>
        <p:spPr>
          <a:xfrm>
            <a:off x="1103776" y="1346201"/>
            <a:ext cx="10058400" cy="784257"/>
          </a:xfrm>
        </p:spPr>
        <p:txBody>
          <a:bodyPr>
            <a:normAutofit lnSpcReduction="10000"/>
          </a:bodyPr>
          <a:lstStyle/>
          <a:p>
            <a:pPr algn="just"/>
            <a:r>
              <a:rPr lang="tr-TR" sz="2600" dirty="0" smtClean="0"/>
              <a:t>İşletme, </a:t>
            </a:r>
            <a:r>
              <a:rPr lang="tr-TR" sz="2600" dirty="0" err="1" smtClean="0"/>
              <a:t>EKS’leri</a:t>
            </a:r>
            <a:r>
              <a:rPr lang="tr-TR" sz="2600" dirty="0" smtClean="0"/>
              <a:t> üzerinde akan trafiğin gizliliğinin ve bütünlüğünün korunmasını sağlar.</a:t>
            </a:r>
            <a:endParaRPr lang="tr-TR" sz="2600" dirty="0"/>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46</a:t>
            </a:fld>
            <a:endParaRPr lang="en-US"/>
          </a:p>
        </p:txBody>
      </p:sp>
      <p:sp>
        <p:nvSpPr>
          <p:cNvPr id="4" name="Dikdörtgen 3"/>
          <p:cNvSpPr/>
          <p:nvPr/>
        </p:nvSpPr>
        <p:spPr>
          <a:xfrm>
            <a:off x="11045742" y="5730860"/>
            <a:ext cx="713657" cy="369332"/>
          </a:xfrm>
          <a:prstGeom prst="rect">
            <a:avLst/>
          </a:prstGeom>
        </p:spPr>
        <p:txBody>
          <a:bodyPr wrap="none">
            <a:spAutoFit/>
          </a:bodyPr>
          <a:lstStyle/>
          <a:p>
            <a:r>
              <a:rPr lang="tr-TR" dirty="0">
                <a:solidFill>
                  <a:srgbClr val="FF0000"/>
                </a:solidFill>
              </a:rPr>
              <a:t>K16.3</a:t>
            </a:r>
          </a:p>
        </p:txBody>
      </p:sp>
    </p:spTree>
    <p:extLst>
      <p:ext uri="{BB962C8B-B14F-4D97-AF65-F5344CB8AC3E}">
        <p14:creationId xmlns:p14="http://schemas.microsoft.com/office/powerpoint/2010/main" val="38149007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pPr algn="ctr"/>
            <a:r>
              <a:rPr lang="tr-TR" sz="2800" dirty="0" smtClean="0"/>
              <a:t>44. </a:t>
            </a:r>
            <a:r>
              <a:rPr lang="tr-TR" sz="2800" dirty="0" err="1" smtClean="0"/>
              <a:t>EKS'lerin</a:t>
            </a:r>
            <a:r>
              <a:rPr lang="tr-TR" sz="2800" dirty="0" smtClean="0"/>
              <a:t> </a:t>
            </a:r>
            <a:r>
              <a:rPr lang="tr-TR" sz="2800" dirty="0"/>
              <a:t>kontrolü ve izlenmesi için personele görevler ayrılığı ve en az yetki prensiplerine göre yetki </a:t>
            </a:r>
            <a:r>
              <a:rPr lang="tr-TR" sz="2800" dirty="0" smtClean="0"/>
              <a:t>verilmemesi</a:t>
            </a:r>
            <a:endParaRPr lang="tr-TR" sz="2800" dirty="0"/>
          </a:p>
        </p:txBody>
      </p:sp>
      <p:sp>
        <p:nvSpPr>
          <p:cNvPr id="6" name="İçerik Yer Tutucusu 5"/>
          <p:cNvSpPr>
            <a:spLocks noGrp="1"/>
          </p:cNvSpPr>
          <p:nvPr>
            <p:ph sz="half" idx="2"/>
          </p:nvPr>
        </p:nvSpPr>
        <p:spPr>
          <a:xfrm>
            <a:off x="6107982" y="2128338"/>
            <a:ext cx="4937760" cy="2216738"/>
          </a:xfrm>
        </p:spPr>
        <p:txBody>
          <a:bodyPr/>
          <a:lstStyle/>
          <a:p>
            <a:pPr algn="just"/>
            <a:r>
              <a:rPr lang="tr-TR" dirty="0" smtClean="0"/>
              <a:t>İşletme, </a:t>
            </a:r>
            <a:r>
              <a:rPr lang="tr-TR" dirty="0"/>
              <a:t>bireylere tanımlanan görevlerin ayrılığını, bireylere tanımlanan görevlerin ayrılığına dair dokümantasyonu ve görevler ayrılığını desteklemek için bilgi sistemlerinde gerekli yetkilendirme ve erişim kontrollerini tanımlamalıdır. </a:t>
            </a:r>
          </a:p>
        </p:txBody>
      </p:sp>
      <p:sp>
        <p:nvSpPr>
          <p:cNvPr id="3" name="Slayt Numarası Yer Tutucusu 2"/>
          <p:cNvSpPr>
            <a:spLocks noGrp="1"/>
          </p:cNvSpPr>
          <p:nvPr>
            <p:ph type="sldNum" sz="quarter" idx="12"/>
          </p:nvPr>
        </p:nvSpPr>
        <p:spPr/>
        <p:txBody>
          <a:bodyPr/>
          <a:lstStyle/>
          <a:p>
            <a:pPr algn="r"/>
            <a:fld id="{9332D86C-291F-4B98-9324-4991D6325DD9}" type="datetime1">
              <a:rPr lang="tr-TR" smtClean="0"/>
              <a:pPr algn="r"/>
              <a:t>9.06.2023</a:t>
            </a:fld>
            <a:r>
              <a:rPr lang="en-US" smtClean="0"/>
              <a:t>   -   </a:t>
            </a:r>
            <a:fld id="{7D03F2B0-5054-42D9-8ED0-42BB0C40E4D8}" type="slidenum">
              <a:rPr lang="en-US" smtClean="0"/>
              <a:pPr algn="r"/>
              <a:t>47</a:t>
            </a:fld>
            <a:endParaRPr lang="en-US"/>
          </a:p>
        </p:txBody>
      </p:sp>
      <p:sp>
        <p:nvSpPr>
          <p:cNvPr id="4" name="Dikdörtgen 3"/>
          <p:cNvSpPr/>
          <p:nvPr/>
        </p:nvSpPr>
        <p:spPr>
          <a:xfrm>
            <a:off x="10901237" y="5811071"/>
            <a:ext cx="1061509" cy="369332"/>
          </a:xfrm>
          <a:prstGeom prst="rect">
            <a:avLst/>
          </a:prstGeom>
        </p:spPr>
        <p:txBody>
          <a:bodyPr wrap="none">
            <a:spAutoFit/>
          </a:bodyPr>
          <a:lstStyle/>
          <a:p>
            <a:r>
              <a:rPr lang="tr-TR" dirty="0">
                <a:solidFill>
                  <a:srgbClr val="FF0000"/>
                </a:solidFill>
              </a:rPr>
              <a:t>K1.3 K.14</a:t>
            </a:r>
          </a:p>
        </p:txBody>
      </p:sp>
      <p:pic>
        <p:nvPicPr>
          <p:cNvPr id="7" name="Resim 6"/>
          <p:cNvPicPr>
            <a:picLocks noChangeAspect="1"/>
          </p:cNvPicPr>
          <p:nvPr/>
        </p:nvPicPr>
        <p:blipFill>
          <a:blip r:embed="rId3"/>
          <a:stretch>
            <a:fillRect/>
          </a:stretch>
        </p:blipFill>
        <p:spPr>
          <a:xfrm>
            <a:off x="918171" y="1589527"/>
            <a:ext cx="4779344" cy="3180436"/>
          </a:xfrm>
          <a:prstGeom prst="rect">
            <a:avLst/>
          </a:prstGeom>
        </p:spPr>
      </p:pic>
    </p:spTree>
    <p:extLst>
      <p:ext uri="{BB962C8B-B14F-4D97-AF65-F5344CB8AC3E}">
        <p14:creationId xmlns:p14="http://schemas.microsoft.com/office/powerpoint/2010/main" val="2995065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Sorularınız ve </a:t>
            </a:r>
            <a:r>
              <a:rPr lang="tr-TR" dirty="0" smtClean="0"/>
              <a:t>Önerileriniz</a:t>
            </a:r>
            <a:endParaRPr lang="tr-TR" dirty="0"/>
          </a:p>
        </p:txBody>
      </p:sp>
      <p:sp>
        <p:nvSpPr>
          <p:cNvPr id="3" name="Slide Number Placeholder 2"/>
          <p:cNvSpPr>
            <a:spLocks noGrp="1"/>
          </p:cNvSpPr>
          <p:nvPr>
            <p:ph type="sldNum" sz="quarter" idx="12"/>
          </p:nvPr>
        </p:nvSpPr>
        <p:spPr/>
        <p:txBody>
          <a:bodyPr/>
          <a:lstStyle/>
          <a:p>
            <a:pPr algn="r"/>
            <a:fld id="{9332D86C-291F-4B98-9324-4991D6325DD9}" type="datetime1">
              <a:rPr lang="tr-TR">
                <a:solidFill>
                  <a:prstClr val="black"/>
                </a:solidFill>
                <a:latin typeface="Calibri"/>
              </a:rPr>
              <a:pPr algn="r"/>
              <a:t>9.06.2023</a:t>
            </a:fld>
            <a:r>
              <a:rPr lang="en-US">
                <a:solidFill>
                  <a:prstClr val="black"/>
                </a:solidFill>
                <a:latin typeface="Calibri"/>
              </a:rPr>
              <a:t>   -   </a:t>
            </a:r>
            <a:fld id="{7D03F2B0-5054-42D9-8ED0-42BB0C40E4D8}" type="slidenum">
              <a:rPr lang="en-US">
                <a:solidFill>
                  <a:prstClr val="black"/>
                </a:solidFill>
                <a:latin typeface="Calibri"/>
              </a:rPr>
              <a:pPr algn="r"/>
              <a:t>48</a:t>
            </a:fld>
            <a:endParaRPr lang="en-US">
              <a:solidFill>
                <a:prstClr val="black"/>
              </a:solidFill>
              <a:latin typeface="Calibri"/>
            </a:endParaRPr>
          </a:p>
        </p:txBody>
      </p:sp>
      <p:sp>
        <p:nvSpPr>
          <p:cNvPr id="6" name="TextBox 5"/>
          <p:cNvSpPr txBox="1"/>
          <p:nvPr/>
        </p:nvSpPr>
        <p:spPr>
          <a:xfrm>
            <a:off x="7911802" y="807095"/>
            <a:ext cx="1867199" cy="5816977"/>
          </a:xfrm>
          <a:prstGeom prst="rect">
            <a:avLst/>
          </a:prstGeom>
          <a:noFill/>
        </p:spPr>
        <p:txBody>
          <a:bodyPr wrap="square" rtlCol="0" anchor="ctr">
            <a:spAutoFit/>
          </a:bodyPr>
          <a:lstStyle/>
          <a:p>
            <a:pPr algn="ctr"/>
            <a:r>
              <a:rPr lang="en-US" sz="37200" b="1" spc="50">
                <a:ln w="13500">
                  <a:noFill/>
                  <a:prstDash val="solid"/>
                </a:ln>
                <a:solidFill>
                  <a:srgbClr val="003B6F">
                    <a:alpha val="95000"/>
                  </a:srgbClr>
                </a:solidFill>
                <a:effectLst>
                  <a:innerShdw blurRad="50900" dist="38500" dir="13500000">
                    <a:srgbClr val="000000">
                      <a:alpha val="60000"/>
                    </a:srgbClr>
                  </a:innerShdw>
                </a:effectLst>
                <a:latin typeface="Arial Rounded MT Bold" panose="020F0704030504030204" pitchFamily="34" charset="0"/>
              </a:rPr>
              <a:t>!</a:t>
            </a:r>
            <a:endParaRPr lang="en-US" sz="37200" b="1" spc="50" dirty="0">
              <a:ln w="13500">
                <a:noFill/>
                <a:prstDash val="solid"/>
              </a:ln>
              <a:solidFill>
                <a:srgbClr val="003B6F">
                  <a:alpha val="95000"/>
                </a:srgbClr>
              </a:solidFill>
              <a:effectLst>
                <a:innerShdw blurRad="50900" dist="38500" dir="13500000">
                  <a:srgbClr val="000000">
                    <a:alpha val="60000"/>
                  </a:srgbClr>
                </a:innerShdw>
              </a:effectLst>
              <a:latin typeface="Arial Rounded MT Bold" panose="020F0704030504030204" pitchFamily="34" charset="0"/>
            </a:endParaRPr>
          </a:p>
        </p:txBody>
      </p:sp>
      <p:sp>
        <p:nvSpPr>
          <p:cNvPr id="7" name="TextBox 6"/>
          <p:cNvSpPr txBox="1"/>
          <p:nvPr/>
        </p:nvSpPr>
        <p:spPr>
          <a:xfrm>
            <a:off x="5740624" y="2794539"/>
            <a:ext cx="1325656" cy="1862048"/>
          </a:xfrm>
          <a:prstGeom prst="rect">
            <a:avLst/>
          </a:prstGeom>
          <a:noFill/>
        </p:spPr>
        <p:txBody>
          <a:bodyPr wrap="square" rtlCol="0">
            <a:spAutoFit/>
          </a:bodyPr>
          <a:lstStyle/>
          <a:p>
            <a:r>
              <a:rPr lang="en-US" sz="11500" b="1" spc="50" dirty="0">
                <a:ln w="13500">
                  <a:solidFill>
                    <a:srgbClr val="1CADE4">
                      <a:shade val="2500"/>
                      <a:alpha val="6500"/>
                    </a:srgbClr>
                  </a:solidFill>
                  <a:prstDash val="solid"/>
                </a:ln>
                <a:solidFill>
                  <a:srgbClr val="003B6F">
                    <a:alpha val="95000"/>
                  </a:srgbClr>
                </a:solidFill>
                <a:effectLst>
                  <a:innerShdw blurRad="50900" dist="38500" dir="13500000">
                    <a:srgbClr val="000000">
                      <a:alpha val="60000"/>
                    </a:srgbClr>
                  </a:innerShdw>
                </a:effectLst>
                <a:latin typeface="Arial Rounded MT Bold" panose="020F0704030504030204" pitchFamily="34" charset="0"/>
              </a:rPr>
              <a:t>&amp;</a:t>
            </a:r>
            <a:endParaRPr lang="en-US" sz="2000" b="1" spc="50" dirty="0">
              <a:ln w="13500">
                <a:solidFill>
                  <a:srgbClr val="1CADE4">
                    <a:shade val="2500"/>
                    <a:alpha val="6500"/>
                  </a:srgbClr>
                </a:solidFill>
                <a:prstDash val="solid"/>
              </a:ln>
              <a:solidFill>
                <a:srgbClr val="003B6F">
                  <a:alpha val="95000"/>
                </a:srgbClr>
              </a:solidFill>
              <a:effectLst>
                <a:innerShdw blurRad="50900" dist="38500" dir="13500000">
                  <a:srgbClr val="000000">
                    <a:alpha val="60000"/>
                  </a:srgbClr>
                </a:innerShdw>
              </a:effectLst>
              <a:latin typeface="Calibri"/>
            </a:endParaRPr>
          </a:p>
        </p:txBody>
      </p:sp>
      <p:sp>
        <p:nvSpPr>
          <p:cNvPr id="4" name="Rectangle 3"/>
          <p:cNvSpPr/>
          <p:nvPr/>
        </p:nvSpPr>
        <p:spPr>
          <a:xfrm>
            <a:off x="1992322" y="807095"/>
            <a:ext cx="2503478" cy="5816977"/>
          </a:xfrm>
          <a:prstGeom prst="rect">
            <a:avLst/>
          </a:prstGeom>
        </p:spPr>
        <p:txBody>
          <a:bodyPr wrap="square">
            <a:spAutoFit/>
          </a:bodyPr>
          <a:lstStyle/>
          <a:p>
            <a:r>
              <a:rPr lang="en-US" sz="37200" b="1" spc="50">
                <a:ln w="13500">
                  <a:noFill/>
                  <a:prstDash val="solid"/>
                </a:ln>
                <a:solidFill>
                  <a:srgbClr val="003B6F">
                    <a:alpha val="95000"/>
                  </a:srgbClr>
                </a:solidFill>
                <a:effectLst>
                  <a:innerShdw blurRad="50900" dist="38500" dir="13500000">
                    <a:srgbClr val="000000">
                      <a:alpha val="60000"/>
                    </a:srgbClr>
                  </a:innerShdw>
                </a:effectLst>
                <a:latin typeface="Arial Rounded MT Bold" panose="020F0704030504030204" pitchFamily="34" charset="0"/>
              </a:rPr>
              <a:t>?</a:t>
            </a:r>
            <a:endParaRPr lang="tr-TR" sz="37200" b="1" spc="50">
              <a:ln w="13500">
                <a:noFill/>
                <a:prstDash val="solid"/>
              </a:ln>
              <a:solidFill>
                <a:srgbClr val="003B6F">
                  <a:alpha val="95000"/>
                </a:srgbClr>
              </a:solidFill>
              <a:effectLst>
                <a:innerShdw blurRad="50900" dist="38500" dir="13500000">
                  <a:srgbClr val="000000">
                    <a:alpha val="60000"/>
                  </a:srgbClr>
                </a:innerShdw>
              </a:effectLst>
              <a:latin typeface="Arial Rounded MT Bold" panose="020F0704030504030204" pitchFamily="34" charset="0"/>
            </a:endParaRPr>
          </a:p>
        </p:txBody>
      </p:sp>
    </p:spTree>
    <p:extLst>
      <p:ext uri="{BB962C8B-B14F-4D97-AF65-F5344CB8AC3E}">
        <p14:creationId xmlns:p14="http://schemas.microsoft.com/office/powerpoint/2010/main" val="1358404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Teşekkürler</a:t>
            </a:r>
            <a:endParaRPr lang="tr-TR" dirty="0"/>
          </a:p>
        </p:txBody>
      </p:sp>
      <p:sp>
        <p:nvSpPr>
          <p:cNvPr id="5" name="Slide Number Placeholder 4"/>
          <p:cNvSpPr>
            <a:spLocks noGrp="1"/>
          </p:cNvSpPr>
          <p:nvPr>
            <p:ph type="sldNum" sz="quarter" idx="12"/>
          </p:nvPr>
        </p:nvSpPr>
        <p:spPr/>
        <p:txBody>
          <a:bodyPr/>
          <a:lstStyle/>
          <a:p>
            <a:pPr algn="r"/>
            <a:fld id="{7D03F2B0-5054-42D9-8ED0-42BB0C40E4D8}" type="slidenum">
              <a:rPr lang="en-US">
                <a:solidFill>
                  <a:prstClr val="black"/>
                </a:solidFill>
                <a:latin typeface="Calibri"/>
              </a:rPr>
              <a:pPr algn="r"/>
              <a:t>49</a:t>
            </a:fld>
            <a:endParaRPr lang="en-US">
              <a:solidFill>
                <a:prstClr val="black"/>
              </a:solidFill>
              <a:latin typeface="Calibri"/>
            </a:endParaRPr>
          </a:p>
        </p:txBody>
      </p:sp>
    </p:spTree>
    <p:extLst>
      <p:ext uri="{BB962C8B-B14F-4D97-AF65-F5344CB8AC3E}">
        <p14:creationId xmlns:p14="http://schemas.microsoft.com/office/powerpoint/2010/main" val="6037875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
  <TotalTime>16333</TotalTime>
  <Words>3311</Words>
  <Application>Microsoft Office PowerPoint</Application>
  <PresentationFormat>Geniş ekran</PresentationFormat>
  <Paragraphs>324</Paragraphs>
  <Slides>49</Slides>
  <Notes>34</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49</vt:i4>
      </vt:variant>
    </vt:vector>
  </HeadingPairs>
  <TitlesOfParts>
    <vt:vector size="55" baseType="lpstr">
      <vt:lpstr>Arial</vt:lpstr>
      <vt:lpstr>Arial Rounded MT Bold</vt:lpstr>
      <vt:lpstr>Calibri</vt:lpstr>
      <vt:lpstr>Calibri Light</vt:lpstr>
      <vt:lpstr>Wingdings</vt:lpstr>
      <vt:lpstr>Retrospect</vt:lpstr>
      <vt:lpstr>EKS Güvenlik Kontrolleri  Eğitimi</vt:lpstr>
      <vt:lpstr>PowerPoint Sunusu</vt:lpstr>
      <vt:lpstr>PowerPoint Sunusu</vt:lpstr>
      <vt:lpstr>EKS GÜVENLİK KONTROLLERİ</vt:lpstr>
      <vt:lpstr>Faydalanılan Kaynaklar</vt:lpstr>
      <vt:lpstr>1. Erişim Kontrolü 2. Farkındalık Ve Eğitim 3. Denetim Ve Hesap Verebilirlik 4. Güvenlik Değerlendirmesi Ve Yetkilendirme 5. Konfigürasyon Yönetimi 6. Acil Durum Planlaması 7. Kimlik ve Kimlik Doğrulama 8. Olay Müdahale 9. Bakım</vt:lpstr>
      <vt:lpstr>1. EKS'lere uzaktan erişimlerde çok faktörlü kimlik doğrulama kullanılmaması</vt:lpstr>
      <vt:lpstr>2. EKS'lere uzaktan erişimde trafiğin şifrelenmeden iletilmesi</vt:lpstr>
      <vt:lpstr>3. Destek veren 3. taraf yetkilisinin hareketlerinin izlenmemesi/kaydedilmemesi</vt:lpstr>
      <vt:lpstr>4. Sistemler üzerindeki bir zafiyetin dışarıdaki saldırganlar tarafından sömürülmesi</vt:lpstr>
      <vt:lpstr>5. EKS ile ilgili sistemlerin internetten erişilebilir olması</vt:lpstr>
      <vt:lpstr>6. Uzaktan erişim için ücretsiz/güvenli olmayan (küçük üretici, zafiyetleri bilinmeyen uygulamalar, güncel olmayan uygulamalar vb.) yöntem/uygulamaların kullanılması</vt:lpstr>
      <vt:lpstr>7. EKS'leri ve ilgili bileşenleri kullanan personelin ortak kullanıcı/parola kullanıyor olması, her personel için tekil kullanıcı oluşturulmamış olması</vt:lpstr>
      <vt:lpstr>8. EKS'ler ve ilgili bileşenlerdeki parola politikasının  güçlü ve kompleks olmaması</vt:lpstr>
      <vt:lpstr>9. EKS'ler ve ilgili bileşenlerinde üreticilerin sağladığı varsayılan kullanıcı adı/parolaların kullanılması </vt:lpstr>
      <vt:lpstr>10. EKS'lerin bulunduğu ağın diğer ağlardan (Kurumsal ağ, Kablosuz ağ vb.) ayrılmamış olması ve diğer ağlardan EKS sistemlerinin bulunduğu ağa kontrolsüz erişilebilmesi</vt:lpstr>
      <vt:lpstr>11. EKS ağındaki uygulamalarda/işletim sisteminde yama eksikliği/zafiyet olması</vt:lpstr>
      <vt:lpstr>12. EKS'lerin koştuğu veya EKS'lere erişebilen sistemler üzerinde kontrolsüz medya (USB Disk, Flask Bellek, CD, DVD vb.) kullanımı</vt:lpstr>
      <vt:lpstr>13. Yazma yetkisi olan kullanıcının kullandığı EKS ve/veya ilgili sisteme zararlı yazılım bulaştırması</vt:lpstr>
      <vt:lpstr>14. EKS'lerin koştuğu sistemler ya da EKS'lerin izlendiği/yönetildiği operatör sistemleri üzerinde internet, eposta vb. servislerin kullanılabilmesi</vt:lpstr>
      <vt:lpstr>15. Operatörün dikkatsiz/uygunsuz ruh hali olması</vt:lpstr>
      <vt:lpstr>16. Yetkinliği olmayan operatörlere yetki verilmesi</vt:lpstr>
      <vt:lpstr>17. Üretici desteği/teknik desteği olmayan uygulama/sistem kullanımı</vt:lpstr>
      <vt:lpstr>18. EKS ve bileşenlerinin kullanımına ihtiyaç olmayan port/protokollerin kapatılmamış olması</vt:lpstr>
      <vt:lpstr>19. EKS'leri etkileyebilecek sistem/altyapıların yönetiminde yetersiz erişim kontrolü uygulanması</vt:lpstr>
      <vt:lpstr>20. EKS'nin koştuğu işletim sistemi üzerinde uygulama kurulabiliyor olması 21. EKS'nin koştuğu veya EKS'lere erişilebilen işletim sistemleri üzerinden dosya indirme/yükleme yapılabiliyor olması</vt:lpstr>
      <vt:lpstr>22. EKS ve bileşenlerinin arayüzlerine/işletim sistemlerine herhangi bir kullanıcı adı/parola sorulmadan erişilebiliyor olması</vt:lpstr>
      <vt:lpstr>23. EKS'lerin bulunduğu sistemler üzerinden dışarıya (Dosya Paylaşımı, P2P, FTP, SMB, Web sunucu vb.) güvensiz veri paylaşımı/protokollerinin kullanımı</vt:lpstr>
      <vt:lpstr>24. EKS'lerin üzerine test edilmemiş yamaların geçilmesi</vt:lpstr>
      <vt:lpstr>PowerPoint Sunusu</vt:lpstr>
      <vt:lpstr>26. EKS'lerin bulunduğu ağlarda sınır güvenliği alınmamış olması</vt:lpstr>
      <vt:lpstr>29. EKS'ler ile ilgili erişim, sistem ve topoloji bilgilerinin bulunduğu dosyaların güvensiz ve korunaksız bir şekilde tutulması</vt:lpstr>
      <vt:lpstr>30. Operatörlerin/mühendislerin/yöneticilerin EKS'ler üzerindeki hareketlerinin izlenememesi</vt:lpstr>
      <vt:lpstr>31. EKS'lere yönelik tehditlerin tespiti amacıyla güvenlik ve ilgili EKS bileşenlerinden logların toplanmaması ve izleme yapılmaması</vt:lpstr>
      <vt:lpstr>32. EKS'lerin çalışmasında önemli rol oynayan ağ ve sahadaki iletişim cihazlarının konfigürasyon yedeklerinin olmaması</vt:lpstr>
      <vt:lpstr>33. EKS'ler dahilindeki web arayüzlü sistemlerin (HMI vb.) web güvenliğine özel teknolojiler ile korunmaması</vt:lpstr>
      <vt:lpstr>34. Ekipmanlara komut gönderebilen sistemlere zararlı yazılım bulaşması/ele geçirilmesi</vt:lpstr>
      <vt:lpstr>35. Kullanılan EKS'lerin üreticilerinin bilinen zafiyetlerinin giderilmemiş olması</vt:lpstr>
      <vt:lpstr>36. EKS'lerdeki zafiyetlerin tespitine yönelik zafiyet taraması yapılmaması</vt:lpstr>
      <vt:lpstr>37. EKS'lerin/EKS'lerin işletiminde kritik olan sistemlerin yedekliliğinin sağlanmamış olması</vt:lpstr>
      <vt:lpstr>38. EKS'lerin bulunduğu veri merkezlerine EKS'lerden sorumlu personel dışında kişilerin girebilmesi</vt:lpstr>
      <vt:lpstr>39. EKS'lerin yönetildiği (Operatörlerin vb.'lerinin bulunduğu) çalışma alanlarına sorumlu personel dışında kişilerin girebilmesi</vt:lpstr>
      <vt:lpstr>40. EKS'lerin kullandığı iletişim altyapısına ait kabloların/cihazların yetkisiz kişilerin müdahalesine açık şekilde barındırılması</vt:lpstr>
      <vt:lpstr>41. EKS'ler ve ilgili bileşenler için üreticilerinin önerdiği güvenlik pratiklerinin uygulanmaması</vt:lpstr>
      <vt:lpstr>42. EKS'lerin izlenmesi/kontrolü için kullanılan sistemlerin kablolu/kablosuz olarak kurumsal/diğer ağlara bağlı olması</vt:lpstr>
      <vt:lpstr>43. EKS'lerin zayıf ve güvenli olmayan protokoller kullanması</vt:lpstr>
      <vt:lpstr>44. EKS'lerin kontrolü ve izlenmesi için personele görevler ayrılığı ve en az yetki prensiplerine göre yetki verilmemesi</vt:lpstr>
      <vt:lpstr>Sorularınız ve Önerileriniz</vt:lpstr>
      <vt:lpstr>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EKS Güvenlik Kontrolleri  Eğitimi</dc:title>
  <dc:creator>Erhan UZUNPINAR</dc:creator>
  <cp:lastModifiedBy>Fatma AYDIN</cp:lastModifiedBy>
  <cp:revision>259</cp:revision>
  <dcterms:created xsi:type="dcterms:W3CDTF">2017-12-14T07:05:22Z</dcterms:created>
  <dcterms:modified xsi:type="dcterms:W3CDTF">2023-06-09T07:41:26Z</dcterms:modified>
</cp:coreProperties>
</file>