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172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8067B-7FF2-4DEA-ADA6-FA42E746A678}" type="datetimeFigureOut">
              <a:rPr lang="tr-TR" smtClean="0"/>
              <a:t>05.02.2018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290F8-ECF2-405B-A350-693079E83F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03847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8067B-7FF2-4DEA-ADA6-FA42E746A678}" type="datetimeFigureOut">
              <a:rPr lang="tr-TR" smtClean="0"/>
              <a:t>05.02.2018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290F8-ECF2-405B-A350-693079E83F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81715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8067B-7FF2-4DEA-ADA6-FA42E746A678}" type="datetimeFigureOut">
              <a:rPr lang="tr-TR" smtClean="0"/>
              <a:t>05.02.2018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290F8-ECF2-405B-A350-693079E83F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14413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8067B-7FF2-4DEA-ADA6-FA42E746A678}" type="datetimeFigureOut">
              <a:rPr lang="tr-TR" smtClean="0"/>
              <a:t>05.02.2018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290F8-ECF2-405B-A350-693079E83F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05041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8067B-7FF2-4DEA-ADA6-FA42E746A678}" type="datetimeFigureOut">
              <a:rPr lang="tr-TR" smtClean="0"/>
              <a:t>05.02.2018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290F8-ECF2-405B-A350-693079E83F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93480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8067B-7FF2-4DEA-ADA6-FA42E746A678}" type="datetimeFigureOut">
              <a:rPr lang="tr-TR" smtClean="0"/>
              <a:t>05.02.2018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290F8-ECF2-405B-A350-693079E83F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41245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8067B-7FF2-4DEA-ADA6-FA42E746A678}" type="datetimeFigureOut">
              <a:rPr lang="tr-TR" smtClean="0"/>
              <a:t>05.02.2018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290F8-ECF2-405B-A350-693079E83F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96958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8067B-7FF2-4DEA-ADA6-FA42E746A678}" type="datetimeFigureOut">
              <a:rPr lang="tr-TR" smtClean="0"/>
              <a:t>05.02.2018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290F8-ECF2-405B-A350-693079E83F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50180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8067B-7FF2-4DEA-ADA6-FA42E746A678}" type="datetimeFigureOut">
              <a:rPr lang="tr-TR" smtClean="0"/>
              <a:t>05.02.2018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290F8-ECF2-405B-A350-693079E83F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58950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8067B-7FF2-4DEA-ADA6-FA42E746A678}" type="datetimeFigureOut">
              <a:rPr lang="tr-TR" smtClean="0"/>
              <a:t>05.02.2018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290F8-ECF2-405B-A350-693079E83F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79537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8067B-7FF2-4DEA-ADA6-FA42E746A678}" type="datetimeFigureOut">
              <a:rPr lang="tr-TR" smtClean="0"/>
              <a:t>05.02.2018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290F8-ECF2-405B-A350-693079E83F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2728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8067B-7FF2-4DEA-ADA6-FA42E746A678}" type="datetimeFigureOut">
              <a:rPr lang="tr-TR" smtClean="0"/>
              <a:t>05.02.2018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7290F8-ECF2-405B-A350-693079E83FD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10441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kış Çizelgesi: İşlem 6"/>
          <p:cNvSpPr/>
          <p:nvPr/>
        </p:nvSpPr>
        <p:spPr>
          <a:xfrm>
            <a:off x="1755482" y="188640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Dağıtıcı veya Rafinerici lisansı var mı? 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Akış Çizelgesi: İşlem 7"/>
          <p:cNvSpPr/>
          <p:nvPr/>
        </p:nvSpPr>
        <p:spPr>
          <a:xfrm>
            <a:off x="5387815" y="1217175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EBİS üzerinden Projeksiyon </a:t>
            </a:r>
            <a:r>
              <a:rPr lang="tr-TR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bildirimi </a:t>
            </a:r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yapıldı mı?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Düz Ok Bağlayıcısı 13"/>
          <p:cNvCxnSpPr>
            <a:stCxn id="7" idx="2"/>
            <a:endCxn id="49" idx="0"/>
          </p:cNvCxnSpPr>
          <p:nvPr/>
        </p:nvCxnSpPr>
        <p:spPr>
          <a:xfrm>
            <a:off x="3267650" y="980728"/>
            <a:ext cx="3092" cy="2364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Düz Ok Bağlayıcısı 16"/>
          <p:cNvCxnSpPr>
            <a:stCxn id="7" idx="3"/>
            <a:endCxn id="18" idx="1"/>
          </p:cNvCxnSpPr>
          <p:nvPr/>
        </p:nvCxnSpPr>
        <p:spPr>
          <a:xfrm flipV="1">
            <a:off x="4779818" y="575912"/>
            <a:ext cx="584270" cy="87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kış Çizelgesi: İşlem 17"/>
          <p:cNvSpPr/>
          <p:nvPr/>
        </p:nvSpPr>
        <p:spPr>
          <a:xfrm>
            <a:off x="5364088" y="179868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Lisans başvurusu</a:t>
            </a:r>
          </a:p>
        </p:txBody>
      </p:sp>
      <p:sp>
        <p:nvSpPr>
          <p:cNvPr id="23" name="Akış Çizelgesi: İşlem 22"/>
          <p:cNvSpPr/>
          <p:nvPr/>
        </p:nvSpPr>
        <p:spPr>
          <a:xfrm>
            <a:off x="1751321" y="2348880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Ulusal Marker Talep Formu ile talep tarihinden en az 8 işgünü önce TÜBİTAK’a başvuru yapılarak randevu alındı mı?</a:t>
            </a:r>
          </a:p>
        </p:txBody>
      </p:sp>
      <p:sp>
        <p:nvSpPr>
          <p:cNvPr id="24" name="Akış Çizelgesi: İşlem 23"/>
          <p:cNvSpPr/>
          <p:nvPr/>
        </p:nvSpPr>
        <p:spPr>
          <a:xfrm>
            <a:off x="5364088" y="2358128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Teslim tarihinden </a:t>
            </a:r>
            <a:r>
              <a:rPr lang="tr-TR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geç 3 işgünü öncesinde “Bildirim Sistemi” üzerinden Ulusal Marker Talep Formu aracılığıyla Kuruma </a:t>
            </a:r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başvuru yapıldı mı?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3" name="Düz Ok Bağlayıcısı 32"/>
          <p:cNvCxnSpPr>
            <a:stCxn id="23" idx="3"/>
            <a:endCxn id="24" idx="1"/>
          </p:cNvCxnSpPr>
          <p:nvPr/>
        </p:nvCxnSpPr>
        <p:spPr>
          <a:xfrm>
            <a:off x="4775657" y="2744924"/>
            <a:ext cx="588431" cy="92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Akış Çizelgesi: İşlem 38"/>
          <p:cNvSpPr/>
          <p:nvPr/>
        </p:nvSpPr>
        <p:spPr>
          <a:xfrm>
            <a:off x="1751321" y="3454986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Teslim günü ulusal markerin teslim alınması için gerekli şartlara sahip kaplar ve diğer ekipman tedarik edildi mi?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Akış Çizelgesi: İşlem 48"/>
          <p:cNvSpPr/>
          <p:nvPr/>
        </p:nvSpPr>
        <p:spPr>
          <a:xfrm>
            <a:off x="1758574" y="1217175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Kurum tarafından belirlenen tutarda ve Yönetmeliğin Ek-1’ ine uygun olarak düzenlenen teminat mektubu Kuruma ibraz edildi mi?</a:t>
            </a:r>
          </a:p>
        </p:txBody>
      </p:sp>
      <p:cxnSp>
        <p:nvCxnSpPr>
          <p:cNvPr id="52" name="Düz Ok Bağlayıcısı 51"/>
          <p:cNvCxnSpPr>
            <a:stCxn id="49" idx="3"/>
            <a:endCxn id="8" idx="1"/>
          </p:cNvCxnSpPr>
          <p:nvPr/>
        </p:nvCxnSpPr>
        <p:spPr>
          <a:xfrm>
            <a:off x="4782910" y="1613219"/>
            <a:ext cx="60490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Akış Çizelgesi: İşlem 57"/>
          <p:cNvSpPr/>
          <p:nvPr/>
        </p:nvSpPr>
        <p:spPr>
          <a:xfrm>
            <a:off x="5364088" y="3454987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Teslimat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9" name="Düz Ok Bağlayıcısı 58"/>
          <p:cNvCxnSpPr>
            <a:stCxn id="39" idx="3"/>
            <a:endCxn id="58" idx="1"/>
          </p:cNvCxnSpPr>
          <p:nvPr/>
        </p:nvCxnSpPr>
        <p:spPr>
          <a:xfrm>
            <a:off x="4775657" y="3851030"/>
            <a:ext cx="588431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Akış Çizelgesi: İşlem 61"/>
          <p:cNvSpPr/>
          <p:nvPr/>
        </p:nvSpPr>
        <p:spPr>
          <a:xfrm>
            <a:off x="1751321" y="4594121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Bağımsız Gözetim Firmasının nezaretinde yapılan </a:t>
            </a:r>
            <a:r>
              <a:rPr lang="tr-TR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epolama ve ekleme işlemlerine ilişkin raporlar EBİS üzerinden Kuruma bildirildi mi?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Akış Çizelgesi: İşlem 65"/>
          <p:cNvSpPr/>
          <p:nvPr/>
        </p:nvSpPr>
        <p:spPr>
          <a:xfrm>
            <a:off x="5375951" y="4594121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Yeni başvuru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7" name="Düz Ok Bağlayıcısı 66"/>
          <p:cNvCxnSpPr>
            <a:stCxn id="62" idx="3"/>
            <a:endCxn id="66" idx="1"/>
          </p:cNvCxnSpPr>
          <p:nvPr/>
        </p:nvCxnSpPr>
        <p:spPr>
          <a:xfrm>
            <a:off x="4775657" y="4990165"/>
            <a:ext cx="60029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Dirsek Bağlayıcısı 83"/>
          <p:cNvCxnSpPr>
            <a:stCxn id="8" idx="2"/>
            <a:endCxn id="23" idx="0"/>
          </p:cNvCxnSpPr>
          <p:nvPr/>
        </p:nvCxnSpPr>
        <p:spPr>
          <a:xfrm rot="5400000">
            <a:off x="4911928" y="360824"/>
            <a:ext cx="339617" cy="3636494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Dirsek Bağlayıcısı 93"/>
          <p:cNvCxnSpPr>
            <a:stCxn id="24" idx="2"/>
            <a:endCxn id="39" idx="0"/>
          </p:cNvCxnSpPr>
          <p:nvPr/>
        </p:nvCxnSpPr>
        <p:spPr>
          <a:xfrm rot="5400000">
            <a:off x="4917488" y="1496218"/>
            <a:ext cx="304770" cy="361276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Dirsek Bağlayıcısı 106"/>
          <p:cNvCxnSpPr>
            <a:stCxn id="58" idx="2"/>
            <a:endCxn id="62" idx="0"/>
          </p:cNvCxnSpPr>
          <p:nvPr/>
        </p:nvCxnSpPr>
        <p:spPr>
          <a:xfrm rot="5400000">
            <a:off x="4896350" y="2614215"/>
            <a:ext cx="347046" cy="361276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kış Çizelgesi: İşlem 20"/>
          <p:cNvSpPr/>
          <p:nvPr/>
        </p:nvSpPr>
        <p:spPr>
          <a:xfrm>
            <a:off x="1751320" y="5538609"/>
            <a:ext cx="6637103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Kanun: 505 sayılı Petrol Piyasası Kanunu</a:t>
            </a:r>
          </a:p>
          <a:p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Yönetmelik</a:t>
            </a:r>
            <a:r>
              <a:rPr lang="tr-TR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Petrol piyasasında ulusal marker uygulamasına ilişkin yönetmelik</a:t>
            </a:r>
          </a:p>
          <a:p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EBİS: EPDK Bildirim Sistemi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Akış Çizelgesi: İşlem 21"/>
          <p:cNvSpPr/>
          <p:nvPr/>
        </p:nvSpPr>
        <p:spPr>
          <a:xfrm>
            <a:off x="35655" y="179867"/>
            <a:ext cx="1440001" cy="6150829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Ulusal Marker Taleplerine İlişkin Başvuru Süreci 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Akış Çizelgesi: İşlem 24"/>
          <p:cNvSpPr/>
          <p:nvPr/>
        </p:nvSpPr>
        <p:spPr>
          <a:xfrm>
            <a:off x="4788964" y="211947"/>
            <a:ext cx="561814" cy="396044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Hayır</a:t>
            </a:r>
          </a:p>
        </p:txBody>
      </p:sp>
    </p:spTree>
    <p:extLst>
      <p:ext uri="{BB962C8B-B14F-4D97-AF65-F5344CB8AC3E}">
        <p14:creationId xmlns:p14="http://schemas.microsoft.com/office/powerpoint/2010/main" val="160766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kış Çizelgesi: İşlem 3"/>
          <p:cNvSpPr/>
          <p:nvPr/>
        </p:nvSpPr>
        <p:spPr>
          <a:xfrm>
            <a:off x="5343544" y="1396022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İzin kapsamında değil.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kış Çizelgesi: İşlem 4"/>
          <p:cNvSpPr/>
          <p:nvPr/>
        </p:nvSpPr>
        <p:spPr>
          <a:xfrm>
            <a:off x="1799876" y="2419147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Temin ithalatçı aracılığıyla mı yapılacak?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kış Çizelgesi: İşlem 5"/>
          <p:cNvSpPr/>
          <p:nvPr/>
        </p:nvSpPr>
        <p:spPr>
          <a:xfrm>
            <a:off x="1799876" y="1396022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Geçerli Sanayi Sicil Belgesi ve Kapasite Raporu var mı?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Düz Ok Bağlayıcısı 6"/>
          <p:cNvCxnSpPr>
            <a:stCxn id="34" idx="2"/>
            <a:endCxn id="6" idx="0"/>
          </p:cNvCxnSpPr>
          <p:nvPr/>
        </p:nvCxnSpPr>
        <p:spPr>
          <a:xfrm>
            <a:off x="3309790" y="1103164"/>
            <a:ext cx="2254" cy="2928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Düz Ok Bağlayıcısı 13"/>
          <p:cNvCxnSpPr>
            <a:stCxn id="5" idx="2"/>
            <a:endCxn id="17" idx="0"/>
          </p:cNvCxnSpPr>
          <p:nvPr/>
        </p:nvCxnSpPr>
        <p:spPr>
          <a:xfrm>
            <a:off x="3312044" y="3211235"/>
            <a:ext cx="4096" cy="2867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kış Çizelgesi: İşlem 16"/>
          <p:cNvSpPr/>
          <p:nvPr/>
        </p:nvSpPr>
        <p:spPr>
          <a:xfrm>
            <a:off x="1803972" y="3497961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Temin edilecek ürünlere ilişkin elektronik başvuru yapıldı mı?</a:t>
            </a:r>
          </a:p>
          <a:p>
            <a:pPr algn="ctr"/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Akış Çizelgesi: İşlem 23"/>
          <p:cNvSpPr/>
          <p:nvPr/>
        </p:nvSpPr>
        <p:spPr>
          <a:xfrm>
            <a:off x="5343544" y="311076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Temin edilecek ürün </a:t>
            </a:r>
            <a:r>
              <a:rPr lang="tr-TR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Akaryakıt </a:t>
            </a:r>
            <a:r>
              <a:rPr lang="tr-TR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Haricinde Kalan Petrol Ürünlerinin Yurt İçi </a:t>
            </a:r>
            <a:r>
              <a:rPr lang="tr-TR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 </a:t>
            </a:r>
            <a:r>
              <a:rPr lang="tr-TR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Yurt </a:t>
            </a:r>
            <a:r>
              <a:rPr lang="tr-TR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tr-TR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ışı Kaynaklardan Teminine  İlişkin Usul </a:t>
            </a:r>
            <a:r>
              <a:rPr lang="tr-TR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 </a:t>
            </a:r>
            <a:r>
              <a:rPr lang="tr-TR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Esaslar Hakkında </a:t>
            </a:r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Tebliğ kapsamında mı?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" name="Düz Ok Bağlayıcısı 24"/>
          <p:cNvCxnSpPr>
            <a:stCxn id="24" idx="2"/>
            <a:endCxn id="4" idx="0"/>
          </p:cNvCxnSpPr>
          <p:nvPr/>
        </p:nvCxnSpPr>
        <p:spPr>
          <a:xfrm>
            <a:off x="6855712" y="1103164"/>
            <a:ext cx="0" cy="2928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kış Çizelgesi: İşlem 39"/>
          <p:cNvSpPr/>
          <p:nvPr/>
        </p:nvSpPr>
        <p:spPr>
          <a:xfrm>
            <a:off x="1797622" y="4659792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Tebliğ’de belirtilen evraklar Kuruma gönderildi mi?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1" name="Düz Ok Bağlayıcısı 40"/>
          <p:cNvCxnSpPr>
            <a:stCxn id="17" idx="2"/>
            <a:endCxn id="40" idx="0"/>
          </p:cNvCxnSpPr>
          <p:nvPr/>
        </p:nvCxnSpPr>
        <p:spPr>
          <a:xfrm flipH="1">
            <a:off x="3309790" y="4290049"/>
            <a:ext cx="6350" cy="3697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Dirsek Bağlayıcısı 52"/>
          <p:cNvCxnSpPr>
            <a:stCxn id="5" idx="3"/>
            <a:endCxn id="55" idx="0"/>
          </p:cNvCxnSpPr>
          <p:nvPr/>
        </p:nvCxnSpPr>
        <p:spPr>
          <a:xfrm>
            <a:off x="4824212" y="2815191"/>
            <a:ext cx="2037850" cy="682770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Akış Çizelgesi: İşlem 54"/>
          <p:cNvSpPr/>
          <p:nvPr/>
        </p:nvSpPr>
        <p:spPr>
          <a:xfrm>
            <a:off x="5349894" y="3497961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Başvuru ithalatçı tarafından yapılacak. (</a:t>
            </a:r>
            <a:r>
              <a:rPr lang="tr-TR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Tebliğ’de </a:t>
            </a:r>
            <a:r>
              <a:rPr lang="tr-TR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belirtilen evraklar </a:t>
            </a:r>
            <a:r>
              <a:rPr lang="tr-TR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sanayici tarafından hazırlanarak ithalatçıya teslim edilecek. )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Akış Çizelgesi: İşlem 27"/>
          <p:cNvSpPr/>
          <p:nvPr/>
        </p:nvSpPr>
        <p:spPr>
          <a:xfrm>
            <a:off x="1803972" y="5805264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Kurum tarafından eksik evrak bildirimi yapıldı mı?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5" name="Dirsek Bağlayıcısı 34"/>
          <p:cNvCxnSpPr>
            <a:stCxn id="28" idx="1"/>
            <a:endCxn id="40" idx="1"/>
          </p:cNvCxnSpPr>
          <p:nvPr/>
        </p:nvCxnSpPr>
        <p:spPr>
          <a:xfrm rot="10800000">
            <a:off x="1797622" y="5055836"/>
            <a:ext cx="6350" cy="1145472"/>
          </a:xfrm>
          <a:prstGeom prst="bentConnector3">
            <a:avLst>
              <a:gd name="adj1" fmla="val 370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Akış Çizelgesi: İşlem 37"/>
          <p:cNvSpPr/>
          <p:nvPr/>
        </p:nvSpPr>
        <p:spPr>
          <a:xfrm>
            <a:off x="5400459" y="5805264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Kurum internet sayfasında yayımlanan uygunluk yazısının takip edilmesi.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Akış Çizelgesi: İşlem 30"/>
          <p:cNvSpPr/>
          <p:nvPr/>
        </p:nvSpPr>
        <p:spPr>
          <a:xfrm>
            <a:off x="35655" y="179867"/>
            <a:ext cx="1440001" cy="66361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Akaryakıt Harici Ürün izinlerine İlişkin Başvuru Süreci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Akış Çizelgesi: İşlem 33"/>
          <p:cNvSpPr/>
          <p:nvPr/>
        </p:nvSpPr>
        <p:spPr>
          <a:xfrm>
            <a:off x="1797622" y="311076"/>
            <a:ext cx="3024336" cy="792088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Temin edilecek ürün Tebliğin 5. maddesinde sayılan istisna ve muafiyetler kapsamında mı?</a:t>
            </a:r>
            <a:endParaRPr lang="tr-TR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6" name="Dirsek Bağlayıcısı 55"/>
          <p:cNvCxnSpPr>
            <a:stCxn id="34" idx="3"/>
            <a:endCxn id="4" idx="1"/>
          </p:cNvCxnSpPr>
          <p:nvPr/>
        </p:nvCxnSpPr>
        <p:spPr>
          <a:xfrm>
            <a:off x="4821958" y="707120"/>
            <a:ext cx="521586" cy="1084946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Dirsek Bağlayıcısı 100"/>
          <p:cNvCxnSpPr>
            <a:stCxn id="24" idx="0"/>
            <a:endCxn id="34" idx="0"/>
          </p:cNvCxnSpPr>
          <p:nvPr/>
        </p:nvCxnSpPr>
        <p:spPr>
          <a:xfrm rot="16200000" flipV="1">
            <a:off x="5082751" y="-1461885"/>
            <a:ext cx="12700" cy="3545922"/>
          </a:xfrm>
          <a:prstGeom prst="bentConnector3">
            <a:avLst>
              <a:gd name="adj1" fmla="val 180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Düz Ok Bağlayıcısı 106"/>
          <p:cNvCxnSpPr>
            <a:stCxn id="6" idx="2"/>
            <a:endCxn id="5" idx="0"/>
          </p:cNvCxnSpPr>
          <p:nvPr/>
        </p:nvCxnSpPr>
        <p:spPr>
          <a:xfrm>
            <a:off x="3312044" y="2188110"/>
            <a:ext cx="0" cy="2310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Düz Ok Bağlayıcısı 151"/>
          <p:cNvCxnSpPr>
            <a:stCxn id="40" idx="2"/>
            <a:endCxn id="28" idx="0"/>
          </p:cNvCxnSpPr>
          <p:nvPr/>
        </p:nvCxnSpPr>
        <p:spPr>
          <a:xfrm>
            <a:off x="3309790" y="5451880"/>
            <a:ext cx="6350" cy="3533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Düz Ok Bağlayıcısı 56"/>
          <p:cNvCxnSpPr>
            <a:stCxn id="55" idx="1"/>
            <a:endCxn id="17" idx="3"/>
          </p:cNvCxnSpPr>
          <p:nvPr/>
        </p:nvCxnSpPr>
        <p:spPr>
          <a:xfrm flipH="1">
            <a:off x="4828308" y="3894005"/>
            <a:ext cx="52158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Düz Ok Bağlayıcısı 71"/>
          <p:cNvCxnSpPr>
            <a:stCxn id="28" idx="3"/>
            <a:endCxn id="38" idx="1"/>
          </p:cNvCxnSpPr>
          <p:nvPr/>
        </p:nvCxnSpPr>
        <p:spPr>
          <a:xfrm>
            <a:off x="4828308" y="6201308"/>
            <a:ext cx="57215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Akış Çizelgesi: İşlem 76"/>
          <p:cNvSpPr/>
          <p:nvPr/>
        </p:nvSpPr>
        <p:spPr>
          <a:xfrm>
            <a:off x="6803944" y="1040922"/>
            <a:ext cx="561814" cy="396044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Hayır</a:t>
            </a:r>
          </a:p>
        </p:txBody>
      </p:sp>
      <p:sp>
        <p:nvSpPr>
          <p:cNvPr id="78" name="Akış Çizelgesi: İşlem 77"/>
          <p:cNvSpPr/>
          <p:nvPr/>
        </p:nvSpPr>
        <p:spPr>
          <a:xfrm>
            <a:off x="4833476" y="707120"/>
            <a:ext cx="561814" cy="396044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Evet</a:t>
            </a:r>
          </a:p>
        </p:txBody>
      </p:sp>
      <p:sp>
        <p:nvSpPr>
          <p:cNvPr id="80" name="Akış Çizelgesi: İşlem 79"/>
          <p:cNvSpPr/>
          <p:nvPr/>
        </p:nvSpPr>
        <p:spPr>
          <a:xfrm>
            <a:off x="6300248" y="-27384"/>
            <a:ext cx="561814" cy="396044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Evet</a:t>
            </a:r>
          </a:p>
        </p:txBody>
      </p:sp>
      <p:sp>
        <p:nvSpPr>
          <p:cNvPr id="81" name="Akış Çizelgesi: İşlem 80"/>
          <p:cNvSpPr/>
          <p:nvPr/>
        </p:nvSpPr>
        <p:spPr>
          <a:xfrm>
            <a:off x="4833476" y="2512119"/>
            <a:ext cx="561814" cy="396044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Evet</a:t>
            </a:r>
          </a:p>
        </p:txBody>
      </p:sp>
      <p:sp>
        <p:nvSpPr>
          <p:cNvPr id="82" name="Akış Çizelgesi: İşlem 81"/>
          <p:cNvSpPr/>
          <p:nvPr/>
        </p:nvSpPr>
        <p:spPr>
          <a:xfrm>
            <a:off x="1417898" y="5430550"/>
            <a:ext cx="561814" cy="396044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Evet</a:t>
            </a:r>
          </a:p>
        </p:txBody>
      </p:sp>
      <p:sp>
        <p:nvSpPr>
          <p:cNvPr id="83" name="Akış Çizelgesi: İşlem 82"/>
          <p:cNvSpPr/>
          <p:nvPr/>
        </p:nvSpPr>
        <p:spPr>
          <a:xfrm>
            <a:off x="4824212" y="5816897"/>
            <a:ext cx="561814" cy="396044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Hayır</a:t>
            </a:r>
          </a:p>
        </p:txBody>
      </p:sp>
    </p:spTree>
    <p:extLst>
      <p:ext uri="{BB962C8B-B14F-4D97-AF65-F5344CB8AC3E}">
        <p14:creationId xmlns:p14="http://schemas.microsoft.com/office/powerpoint/2010/main" val="3799604447"/>
      </p:ext>
    </p:extLst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263</Words>
  <Application>Microsoft Office PowerPoint</Application>
  <PresentationFormat>Ekran Gösterisi (4:3)</PresentationFormat>
  <Paragraphs>32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</vt:i4>
      </vt:variant>
    </vt:vector>
  </HeadingPairs>
  <TitlesOfParts>
    <vt:vector size="3" baseType="lpstr">
      <vt:lpstr>Ofis Teması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12</dc:creator>
  <cp:lastModifiedBy>SEVDA YİĞİTER</cp:lastModifiedBy>
  <cp:revision>20</cp:revision>
  <dcterms:created xsi:type="dcterms:W3CDTF">2018-01-26T12:51:42Z</dcterms:created>
  <dcterms:modified xsi:type="dcterms:W3CDTF">2018-02-05T05:57:44Z</dcterms:modified>
</cp:coreProperties>
</file>